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55"/>
  </p:notesMasterIdLst>
  <p:sldIdLst>
    <p:sldId id="256" r:id="rId2"/>
    <p:sldId id="275" r:id="rId3"/>
    <p:sldId id="257" r:id="rId4"/>
    <p:sldId id="291" r:id="rId5"/>
    <p:sldId id="292" r:id="rId6"/>
    <p:sldId id="261" r:id="rId7"/>
    <p:sldId id="294" r:id="rId8"/>
    <p:sldId id="307" r:id="rId9"/>
    <p:sldId id="308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316" r:id="rId18"/>
    <p:sldId id="317" r:id="rId19"/>
    <p:sldId id="263" r:id="rId20"/>
    <p:sldId id="262" r:id="rId21"/>
    <p:sldId id="318" r:id="rId22"/>
    <p:sldId id="264" r:id="rId23"/>
    <p:sldId id="320" r:id="rId24"/>
    <p:sldId id="319" r:id="rId25"/>
    <p:sldId id="321" r:id="rId26"/>
    <p:sldId id="324" r:id="rId27"/>
    <p:sldId id="259" r:id="rId28"/>
    <p:sldId id="325" r:id="rId29"/>
    <p:sldId id="258" r:id="rId30"/>
    <p:sldId id="265" r:id="rId31"/>
    <p:sldId id="296" r:id="rId32"/>
    <p:sldId id="260" r:id="rId33"/>
    <p:sldId id="268" r:id="rId34"/>
    <p:sldId id="270" r:id="rId35"/>
    <p:sldId id="271" r:id="rId36"/>
    <p:sldId id="276" r:id="rId37"/>
    <p:sldId id="306" r:id="rId38"/>
    <p:sldId id="326" r:id="rId39"/>
    <p:sldId id="327" r:id="rId40"/>
    <p:sldId id="328" r:id="rId41"/>
    <p:sldId id="277" r:id="rId42"/>
    <p:sldId id="280" r:id="rId43"/>
    <p:sldId id="281" r:id="rId44"/>
    <p:sldId id="287" r:id="rId45"/>
    <p:sldId id="288" r:id="rId46"/>
    <p:sldId id="289" r:id="rId47"/>
    <p:sldId id="273" r:id="rId48"/>
    <p:sldId id="274" r:id="rId49"/>
    <p:sldId id="290" r:id="rId50"/>
    <p:sldId id="282" r:id="rId51"/>
    <p:sldId id="283" r:id="rId52"/>
    <p:sldId id="284" r:id="rId53"/>
    <p:sldId id="286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B9B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37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59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143528-8516-432D-A12F-9E6C1F126C15}" type="datetimeFigureOut">
              <a:rPr lang="en-US" smtClean="0"/>
              <a:t>10/24/25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0DF4E1-C6FE-4CF4-99DD-1F24DF6784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2750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38BFE-32B6-483C-B1ED-D57B4F12F11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8713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DF4E1-C6FE-4CF4-99DD-1F24DF67843F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1472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DF4E1-C6FE-4CF4-99DD-1F24DF67843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732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0DF4E1-C6FE-4CF4-99DD-1F24DF67843F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4209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A38BFE-32B6-483C-B1ED-D57B4F12F110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3825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288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577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114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978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946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6863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823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996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770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232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4836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B2FE41-6F7E-4506-AABC-77DAB6E9C228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urple and white logo&#10;&#10;Description automatically generated">
            <a:extLst>
              <a:ext uri="{FF2B5EF4-FFF2-40B4-BE49-F238E27FC236}">
                <a16:creationId xmlns:a16="http://schemas.microsoft.com/office/drawing/2014/main" id="{D231D89C-2176-DB2A-F4F5-26597DCB3B99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800" y="230188"/>
            <a:ext cx="600710" cy="598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382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7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4.jpe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0.pn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10" Type="http://schemas.openxmlformats.org/officeDocument/2006/relationships/image" Target="../media/image48.png"/><Relationship Id="rId4" Type="http://schemas.openxmlformats.org/officeDocument/2006/relationships/image" Target="../media/image41.png"/><Relationship Id="rId9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6.png"/><Relationship Id="rId3" Type="http://schemas.openxmlformats.org/officeDocument/2006/relationships/image" Target="../media/image51.png"/><Relationship Id="rId7" Type="http://schemas.openxmlformats.org/officeDocument/2006/relationships/image" Target="../media/image58.png"/><Relationship Id="rId12" Type="http://schemas.openxmlformats.org/officeDocument/2006/relationships/image" Target="../media/image47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5.png"/><Relationship Id="rId10" Type="http://schemas.openxmlformats.org/officeDocument/2006/relationships/image" Target="../media/image61.png"/><Relationship Id="rId4" Type="http://schemas.openxmlformats.org/officeDocument/2006/relationships/image" Target="../media/image53.png"/><Relationship Id="rId9" Type="http://schemas.openxmlformats.org/officeDocument/2006/relationships/image" Target="../media/image60.png"/><Relationship Id="rId14" Type="http://schemas.openxmlformats.org/officeDocument/2006/relationships/image" Target="../media/image67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png"/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12" Type="http://schemas.openxmlformats.org/officeDocument/2006/relationships/image" Target="../media/image85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5" Type="http://schemas.openxmlformats.org/officeDocument/2006/relationships/image" Target="../media/image78.png"/><Relationship Id="rId15" Type="http://schemas.openxmlformats.org/officeDocument/2006/relationships/image" Target="../media/image88.png"/><Relationship Id="rId10" Type="http://schemas.openxmlformats.org/officeDocument/2006/relationships/image" Target="../media/image83.png"/><Relationship Id="rId4" Type="http://schemas.openxmlformats.org/officeDocument/2006/relationships/image" Target="../media/image77.png"/><Relationship Id="rId9" Type="http://schemas.openxmlformats.org/officeDocument/2006/relationships/image" Target="../media/image82.png"/><Relationship Id="rId14" Type="http://schemas.openxmlformats.org/officeDocument/2006/relationships/image" Target="../media/image8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3" Type="http://schemas.openxmlformats.org/officeDocument/2006/relationships/image" Target="../media/image77.png"/><Relationship Id="rId7" Type="http://schemas.openxmlformats.org/officeDocument/2006/relationships/image" Target="../media/image82.png"/><Relationship Id="rId12" Type="http://schemas.openxmlformats.org/officeDocument/2006/relationships/image" Target="../media/image9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1.png"/><Relationship Id="rId11" Type="http://schemas.openxmlformats.org/officeDocument/2006/relationships/image" Target="../media/image87.png"/><Relationship Id="rId5" Type="http://schemas.openxmlformats.org/officeDocument/2006/relationships/image" Target="../media/image80.png"/><Relationship Id="rId10" Type="http://schemas.openxmlformats.org/officeDocument/2006/relationships/image" Target="../media/image86.png"/><Relationship Id="rId4" Type="http://schemas.openxmlformats.org/officeDocument/2006/relationships/image" Target="../media/image78.png"/><Relationship Id="rId9" Type="http://schemas.openxmlformats.org/officeDocument/2006/relationships/image" Target="../media/image8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png"/><Relationship Id="rId13" Type="http://schemas.openxmlformats.org/officeDocument/2006/relationships/image" Target="../media/image92.png"/><Relationship Id="rId3" Type="http://schemas.openxmlformats.org/officeDocument/2006/relationships/image" Target="../media/image77.png"/><Relationship Id="rId7" Type="http://schemas.openxmlformats.org/officeDocument/2006/relationships/image" Target="../media/image82.png"/><Relationship Id="rId12" Type="http://schemas.openxmlformats.org/officeDocument/2006/relationships/image" Target="../media/image9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1.png"/><Relationship Id="rId11" Type="http://schemas.openxmlformats.org/officeDocument/2006/relationships/image" Target="../media/image87.png"/><Relationship Id="rId5" Type="http://schemas.openxmlformats.org/officeDocument/2006/relationships/image" Target="../media/image80.png"/><Relationship Id="rId10" Type="http://schemas.openxmlformats.org/officeDocument/2006/relationships/image" Target="../media/image86.png"/><Relationship Id="rId4" Type="http://schemas.openxmlformats.org/officeDocument/2006/relationships/image" Target="../media/image78.png"/><Relationship Id="rId9" Type="http://schemas.openxmlformats.org/officeDocument/2006/relationships/image" Target="../media/image8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0.jpeg"/><Relationship Id="rId7" Type="http://schemas.openxmlformats.org/officeDocument/2006/relationships/image" Target="../media/image9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png"/><Relationship Id="rId13" Type="http://schemas.openxmlformats.org/officeDocument/2006/relationships/image" Target="../media/image8.png"/><Relationship Id="rId18" Type="http://schemas.openxmlformats.org/officeDocument/2006/relationships/image" Target="../media/image105.png"/><Relationship Id="rId26" Type="http://schemas.openxmlformats.org/officeDocument/2006/relationships/image" Target="../media/image112.png"/><Relationship Id="rId3" Type="http://schemas.openxmlformats.org/officeDocument/2006/relationships/image" Target="../media/image99.png"/><Relationship Id="rId21" Type="http://schemas.openxmlformats.org/officeDocument/2006/relationships/image" Target="../media/image108.jpeg"/><Relationship Id="rId7" Type="http://schemas.openxmlformats.org/officeDocument/2006/relationships/image" Target="../media/image103.png"/><Relationship Id="rId12" Type="http://schemas.openxmlformats.org/officeDocument/2006/relationships/image" Target="../media/image7.gif"/><Relationship Id="rId17" Type="http://schemas.openxmlformats.org/officeDocument/2006/relationships/image" Target="../media/image13.png"/><Relationship Id="rId25" Type="http://schemas.openxmlformats.org/officeDocument/2006/relationships/image" Target="../media/image18.png"/><Relationship Id="rId2" Type="http://schemas.openxmlformats.org/officeDocument/2006/relationships/image" Target="../media/image15.png"/><Relationship Id="rId16" Type="http://schemas.openxmlformats.org/officeDocument/2006/relationships/image" Target="../media/image12.png"/><Relationship Id="rId20" Type="http://schemas.openxmlformats.org/officeDocument/2006/relationships/image" Target="../media/image10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11" Type="http://schemas.openxmlformats.org/officeDocument/2006/relationships/image" Target="../media/image6.png"/><Relationship Id="rId24" Type="http://schemas.openxmlformats.org/officeDocument/2006/relationships/image" Target="../media/image110.png"/><Relationship Id="rId5" Type="http://schemas.openxmlformats.org/officeDocument/2006/relationships/image" Target="../media/image101.png"/><Relationship Id="rId15" Type="http://schemas.openxmlformats.org/officeDocument/2006/relationships/image" Target="../media/image11.png"/><Relationship Id="rId23" Type="http://schemas.openxmlformats.org/officeDocument/2006/relationships/image" Target="../media/image16.png"/><Relationship Id="rId10" Type="http://schemas.openxmlformats.org/officeDocument/2006/relationships/image" Target="../media/image5.png"/><Relationship Id="rId19" Type="http://schemas.openxmlformats.org/officeDocument/2006/relationships/image" Target="../media/image106.png"/><Relationship Id="rId4" Type="http://schemas.openxmlformats.org/officeDocument/2006/relationships/image" Target="../media/image100.png"/><Relationship Id="rId9" Type="http://schemas.openxmlformats.org/officeDocument/2006/relationships/image" Target="../media/image4.png"/><Relationship Id="rId14" Type="http://schemas.openxmlformats.org/officeDocument/2006/relationships/image" Target="../media/image9.png"/><Relationship Id="rId22" Type="http://schemas.openxmlformats.org/officeDocument/2006/relationships/image" Target="../media/image10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20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hyperlink" Target="https://su-my.github.io/Test-page/" TargetMode="External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9.png"/><Relationship Id="rId18" Type="http://schemas.openxmlformats.org/officeDocument/2006/relationships/image" Target="../media/image81.png"/><Relationship Id="rId26" Type="http://schemas.openxmlformats.org/officeDocument/2006/relationships/image" Target="../media/image76.png"/><Relationship Id="rId3" Type="http://schemas.openxmlformats.org/officeDocument/2006/relationships/image" Target="../media/image77.png"/><Relationship Id="rId21" Type="http://schemas.openxmlformats.org/officeDocument/2006/relationships/image" Target="../media/image87.png"/><Relationship Id="rId7" Type="http://schemas.openxmlformats.org/officeDocument/2006/relationships/image" Target="../media/image100.png"/><Relationship Id="rId12" Type="http://schemas.openxmlformats.org/officeDocument/2006/relationships/image" Target="../media/image80.png"/><Relationship Id="rId17" Type="http://schemas.openxmlformats.org/officeDocument/2006/relationships/image" Target="../media/image117.png"/><Relationship Id="rId25" Type="http://schemas.openxmlformats.org/officeDocument/2006/relationships/image" Target="../media/image84.png"/><Relationship Id="rId2" Type="http://schemas.openxmlformats.org/officeDocument/2006/relationships/image" Target="../media/image113.png"/><Relationship Id="rId16" Type="http://schemas.openxmlformats.org/officeDocument/2006/relationships/image" Target="../media/image89.png"/><Relationship Id="rId20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11" Type="http://schemas.openxmlformats.org/officeDocument/2006/relationships/image" Target="../media/image116.png"/><Relationship Id="rId24" Type="http://schemas.openxmlformats.org/officeDocument/2006/relationships/image" Target="../media/image88.png"/><Relationship Id="rId5" Type="http://schemas.openxmlformats.org/officeDocument/2006/relationships/image" Target="../media/image79.png"/><Relationship Id="rId15" Type="http://schemas.openxmlformats.org/officeDocument/2006/relationships/image" Target="../media/image110.png"/><Relationship Id="rId23" Type="http://schemas.openxmlformats.org/officeDocument/2006/relationships/image" Target="../media/image82.png"/><Relationship Id="rId28" Type="http://schemas.openxmlformats.org/officeDocument/2006/relationships/image" Target="../media/image119.png"/><Relationship Id="rId10" Type="http://schemas.openxmlformats.org/officeDocument/2006/relationships/image" Target="../media/image115.png"/><Relationship Id="rId19" Type="http://schemas.openxmlformats.org/officeDocument/2006/relationships/image" Target="../media/image85.png"/><Relationship Id="rId4" Type="http://schemas.openxmlformats.org/officeDocument/2006/relationships/image" Target="../media/image78.png"/><Relationship Id="rId9" Type="http://schemas.openxmlformats.org/officeDocument/2006/relationships/image" Target="../media/image114.png"/><Relationship Id="rId14" Type="http://schemas.openxmlformats.org/officeDocument/2006/relationships/image" Target="../media/image47.png"/><Relationship Id="rId22" Type="http://schemas.openxmlformats.org/officeDocument/2006/relationships/image" Target="../media/image83.png"/><Relationship Id="rId27" Type="http://schemas.openxmlformats.org/officeDocument/2006/relationships/image" Target="../media/image11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0.png"/><Relationship Id="rId2" Type="http://schemas.openxmlformats.org/officeDocument/2006/relationships/image" Target="../media/image120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90.png"/><Relationship Id="rId4" Type="http://schemas.openxmlformats.org/officeDocument/2006/relationships/image" Target="../media/image108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jpeg"/><Relationship Id="rId3" Type="http://schemas.openxmlformats.org/officeDocument/2006/relationships/image" Target="../media/image8.png"/><Relationship Id="rId7" Type="http://schemas.openxmlformats.org/officeDocument/2006/relationships/image" Target="../media/image12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7.png"/><Relationship Id="rId5" Type="http://schemas.openxmlformats.org/officeDocument/2006/relationships/image" Target="../media/image121.png"/><Relationship Id="rId4" Type="http://schemas.openxmlformats.org/officeDocument/2006/relationships/image" Target="../media/image90.jpeg"/><Relationship Id="rId9" Type="http://schemas.openxmlformats.org/officeDocument/2006/relationships/image" Target="../media/image12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26.png"/><Relationship Id="rId18" Type="http://schemas.openxmlformats.org/officeDocument/2006/relationships/image" Target="../media/image86.png"/><Relationship Id="rId26" Type="http://schemas.openxmlformats.org/officeDocument/2006/relationships/image" Target="../media/image128.png"/><Relationship Id="rId3" Type="http://schemas.openxmlformats.org/officeDocument/2006/relationships/image" Target="../media/image77.png"/><Relationship Id="rId21" Type="http://schemas.openxmlformats.org/officeDocument/2006/relationships/image" Target="../media/image117.png"/><Relationship Id="rId7" Type="http://schemas.openxmlformats.org/officeDocument/2006/relationships/image" Target="../media/image100.png"/><Relationship Id="rId12" Type="http://schemas.openxmlformats.org/officeDocument/2006/relationships/image" Target="../media/image125.png"/><Relationship Id="rId17" Type="http://schemas.openxmlformats.org/officeDocument/2006/relationships/image" Target="../media/image76.png"/><Relationship Id="rId25" Type="http://schemas.openxmlformats.org/officeDocument/2006/relationships/image" Target="../media/image118.png"/><Relationship Id="rId2" Type="http://schemas.openxmlformats.org/officeDocument/2006/relationships/image" Target="../media/image124.png"/><Relationship Id="rId16" Type="http://schemas.openxmlformats.org/officeDocument/2006/relationships/image" Target="../media/image82.png"/><Relationship Id="rId20" Type="http://schemas.openxmlformats.org/officeDocument/2006/relationships/image" Target="../media/image88.png"/><Relationship Id="rId29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11" Type="http://schemas.openxmlformats.org/officeDocument/2006/relationships/image" Target="../media/image47.png"/><Relationship Id="rId24" Type="http://schemas.openxmlformats.org/officeDocument/2006/relationships/image" Target="../media/image84.png"/><Relationship Id="rId5" Type="http://schemas.openxmlformats.org/officeDocument/2006/relationships/image" Target="../media/image79.png"/><Relationship Id="rId15" Type="http://schemas.openxmlformats.org/officeDocument/2006/relationships/image" Target="../media/image81.png"/><Relationship Id="rId23" Type="http://schemas.openxmlformats.org/officeDocument/2006/relationships/image" Target="../media/image83.png"/><Relationship Id="rId28" Type="http://schemas.openxmlformats.org/officeDocument/2006/relationships/image" Target="../media/image130.png"/><Relationship Id="rId10" Type="http://schemas.openxmlformats.org/officeDocument/2006/relationships/image" Target="../media/image109.png"/><Relationship Id="rId19" Type="http://schemas.openxmlformats.org/officeDocument/2006/relationships/image" Target="../media/image87.png"/><Relationship Id="rId4" Type="http://schemas.openxmlformats.org/officeDocument/2006/relationships/image" Target="../media/image78.png"/><Relationship Id="rId9" Type="http://schemas.openxmlformats.org/officeDocument/2006/relationships/image" Target="../media/image80.png"/><Relationship Id="rId14" Type="http://schemas.openxmlformats.org/officeDocument/2006/relationships/image" Target="../media/image127.png"/><Relationship Id="rId22" Type="http://schemas.openxmlformats.org/officeDocument/2006/relationships/image" Target="../media/image85.png"/><Relationship Id="rId27" Type="http://schemas.openxmlformats.org/officeDocument/2006/relationships/image" Target="../media/image129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81.png"/><Relationship Id="rId18" Type="http://schemas.openxmlformats.org/officeDocument/2006/relationships/image" Target="../media/image78.png"/><Relationship Id="rId3" Type="http://schemas.openxmlformats.org/officeDocument/2006/relationships/image" Target="../media/image132.png"/><Relationship Id="rId7" Type="http://schemas.openxmlformats.org/officeDocument/2006/relationships/image" Target="../media/image83.png"/><Relationship Id="rId12" Type="http://schemas.openxmlformats.org/officeDocument/2006/relationships/image" Target="../media/image88.png"/><Relationship Id="rId17" Type="http://schemas.openxmlformats.org/officeDocument/2006/relationships/image" Target="../media/image48.png"/><Relationship Id="rId2" Type="http://schemas.openxmlformats.org/officeDocument/2006/relationships/image" Target="../media/image80.png"/><Relationship Id="rId16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11" Type="http://schemas.openxmlformats.org/officeDocument/2006/relationships/image" Target="../media/image76.png"/><Relationship Id="rId5" Type="http://schemas.openxmlformats.org/officeDocument/2006/relationships/image" Target="../media/image77.png"/><Relationship Id="rId15" Type="http://schemas.openxmlformats.org/officeDocument/2006/relationships/image" Target="../media/image85.png"/><Relationship Id="rId10" Type="http://schemas.openxmlformats.org/officeDocument/2006/relationships/image" Target="../media/image82.png"/><Relationship Id="rId19" Type="http://schemas.openxmlformats.org/officeDocument/2006/relationships/image" Target="../media/image134.png"/><Relationship Id="rId4" Type="http://schemas.openxmlformats.org/officeDocument/2006/relationships/image" Target="../media/image133.png"/><Relationship Id="rId9" Type="http://schemas.openxmlformats.org/officeDocument/2006/relationships/image" Target="../media/image87.png"/><Relationship Id="rId14" Type="http://schemas.openxmlformats.org/officeDocument/2006/relationships/image" Target="../media/image8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78.png"/><Relationship Id="rId3" Type="http://schemas.openxmlformats.org/officeDocument/2006/relationships/image" Target="../media/image132.png"/><Relationship Id="rId7" Type="http://schemas.openxmlformats.org/officeDocument/2006/relationships/image" Target="../media/image83.png"/><Relationship Id="rId12" Type="http://schemas.openxmlformats.org/officeDocument/2006/relationships/image" Target="../media/image138.png"/><Relationship Id="rId17" Type="http://schemas.openxmlformats.org/officeDocument/2006/relationships/image" Target="../media/image139.png"/><Relationship Id="rId2" Type="http://schemas.openxmlformats.org/officeDocument/2006/relationships/image" Target="../media/image135.png"/><Relationship Id="rId16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11" Type="http://schemas.openxmlformats.org/officeDocument/2006/relationships/image" Target="../media/image137.png"/><Relationship Id="rId5" Type="http://schemas.openxmlformats.org/officeDocument/2006/relationships/image" Target="../media/image77.png"/><Relationship Id="rId15" Type="http://schemas.openxmlformats.org/officeDocument/2006/relationships/image" Target="../media/image100.png"/><Relationship Id="rId10" Type="http://schemas.openxmlformats.org/officeDocument/2006/relationships/image" Target="../media/image136.png"/><Relationship Id="rId4" Type="http://schemas.openxmlformats.org/officeDocument/2006/relationships/image" Target="../media/image133.png"/><Relationship Id="rId9" Type="http://schemas.openxmlformats.org/officeDocument/2006/relationships/image" Target="../media/image85.png"/><Relationship Id="rId14" Type="http://schemas.openxmlformats.org/officeDocument/2006/relationships/image" Target="../media/image99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09.png"/><Relationship Id="rId18" Type="http://schemas.openxmlformats.org/officeDocument/2006/relationships/image" Target="../media/image86.png"/><Relationship Id="rId26" Type="http://schemas.openxmlformats.org/officeDocument/2006/relationships/image" Target="../media/image119.png"/><Relationship Id="rId3" Type="http://schemas.openxmlformats.org/officeDocument/2006/relationships/image" Target="../media/image77.png"/><Relationship Id="rId21" Type="http://schemas.openxmlformats.org/officeDocument/2006/relationships/image" Target="../media/image82.png"/><Relationship Id="rId7" Type="http://schemas.openxmlformats.org/officeDocument/2006/relationships/image" Target="../media/image100.png"/><Relationship Id="rId12" Type="http://schemas.openxmlformats.org/officeDocument/2006/relationships/image" Target="../media/image80.png"/><Relationship Id="rId17" Type="http://schemas.openxmlformats.org/officeDocument/2006/relationships/image" Target="../media/image85.png"/><Relationship Id="rId25" Type="http://schemas.openxmlformats.org/officeDocument/2006/relationships/image" Target="../media/image118.png"/><Relationship Id="rId2" Type="http://schemas.openxmlformats.org/officeDocument/2006/relationships/image" Target="../media/image113.png"/><Relationship Id="rId16" Type="http://schemas.openxmlformats.org/officeDocument/2006/relationships/image" Target="../media/image81.png"/><Relationship Id="rId20" Type="http://schemas.openxmlformats.org/officeDocument/2006/relationships/image" Target="../media/image8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11" Type="http://schemas.openxmlformats.org/officeDocument/2006/relationships/image" Target="../media/image116.png"/><Relationship Id="rId24" Type="http://schemas.openxmlformats.org/officeDocument/2006/relationships/image" Target="../media/image76.png"/><Relationship Id="rId5" Type="http://schemas.openxmlformats.org/officeDocument/2006/relationships/image" Target="../media/image79.png"/><Relationship Id="rId15" Type="http://schemas.openxmlformats.org/officeDocument/2006/relationships/image" Target="../media/image117.png"/><Relationship Id="rId23" Type="http://schemas.openxmlformats.org/officeDocument/2006/relationships/image" Target="../media/image84.png"/><Relationship Id="rId10" Type="http://schemas.openxmlformats.org/officeDocument/2006/relationships/image" Target="../media/image115.png"/><Relationship Id="rId19" Type="http://schemas.openxmlformats.org/officeDocument/2006/relationships/image" Target="../media/image87.png"/><Relationship Id="rId4" Type="http://schemas.openxmlformats.org/officeDocument/2006/relationships/image" Target="../media/image78.png"/><Relationship Id="rId9" Type="http://schemas.openxmlformats.org/officeDocument/2006/relationships/image" Target="../media/image114.png"/><Relationship Id="rId14" Type="http://schemas.openxmlformats.org/officeDocument/2006/relationships/image" Target="../media/image47.png"/><Relationship Id="rId22" Type="http://schemas.openxmlformats.org/officeDocument/2006/relationships/image" Target="../media/image88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13" Type="http://schemas.openxmlformats.org/officeDocument/2006/relationships/image" Target="../media/image126.png"/><Relationship Id="rId18" Type="http://schemas.openxmlformats.org/officeDocument/2006/relationships/image" Target="../media/image86.png"/><Relationship Id="rId26" Type="http://schemas.openxmlformats.org/officeDocument/2006/relationships/image" Target="../media/image128.png"/><Relationship Id="rId3" Type="http://schemas.openxmlformats.org/officeDocument/2006/relationships/image" Target="../media/image77.png"/><Relationship Id="rId21" Type="http://schemas.openxmlformats.org/officeDocument/2006/relationships/image" Target="../media/image117.png"/><Relationship Id="rId7" Type="http://schemas.openxmlformats.org/officeDocument/2006/relationships/image" Target="../media/image100.png"/><Relationship Id="rId12" Type="http://schemas.openxmlformats.org/officeDocument/2006/relationships/image" Target="../media/image125.png"/><Relationship Id="rId17" Type="http://schemas.openxmlformats.org/officeDocument/2006/relationships/image" Target="../media/image76.png"/><Relationship Id="rId25" Type="http://schemas.openxmlformats.org/officeDocument/2006/relationships/image" Target="../media/image118.png"/><Relationship Id="rId2" Type="http://schemas.openxmlformats.org/officeDocument/2006/relationships/image" Target="../media/image124.png"/><Relationship Id="rId16" Type="http://schemas.openxmlformats.org/officeDocument/2006/relationships/image" Target="../media/image82.png"/><Relationship Id="rId20" Type="http://schemas.openxmlformats.org/officeDocument/2006/relationships/image" Target="../media/image88.png"/><Relationship Id="rId29" Type="http://schemas.openxmlformats.org/officeDocument/2006/relationships/image" Target="../media/image1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11" Type="http://schemas.openxmlformats.org/officeDocument/2006/relationships/image" Target="../media/image47.png"/><Relationship Id="rId24" Type="http://schemas.openxmlformats.org/officeDocument/2006/relationships/image" Target="../media/image84.png"/><Relationship Id="rId5" Type="http://schemas.openxmlformats.org/officeDocument/2006/relationships/image" Target="../media/image79.png"/><Relationship Id="rId15" Type="http://schemas.openxmlformats.org/officeDocument/2006/relationships/image" Target="../media/image81.png"/><Relationship Id="rId23" Type="http://schemas.openxmlformats.org/officeDocument/2006/relationships/image" Target="../media/image83.png"/><Relationship Id="rId28" Type="http://schemas.openxmlformats.org/officeDocument/2006/relationships/image" Target="../media/image130.png"/><Relationship Id="rId10" Type="http://schemas.openxmlformats.org/officeDocument/2006/relationships/image" Target="../media/image109.png"/><Relationship Id="rId19" Type="http://schemas.openxmlformats.org/officeDocument/2006/relationships/image" Target="../media/image87.png"/><Relationship Id="rId4" Type="http://schemas.openxmlformats.org/officeDocument/2006/relationships/image" Target="../media/image78.png"/><Relationship Id="rId9" Type="http://schemas.openxmlformats.org/officeDocument/2006/relationships/image" Target="../media/image80.png"/><Relationship Id="rId14" Type="http://schemas.openxmlformats.org/officeDocument/2006/relationships/image" Target="../media/image127.png"/><Relationship Id="rId22" Type="http://schemas.openxmlformats.org/officeDocument/2006/relationships/image" Target="../media/image85.png"/><Relationship Id="rId27" Type="http://schemas.openxmlformats.org/officeDocument/2006/relationships/image" Target="../media/image12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13" Type="http://schemas.openxmlformats.org/officeDocument/2006/relationships/image" Target="../media/image78.png"/><Relationship Id="rId3" Type="http://schemas.openxmlformats.org/officeDocument/2006/relationships/image" Target="../media/image132.png"/><Relationship Id="rId7" Type="http://schemas.openxmlformats.org/officeDocument/2006/relationships/image" Target="../media/image83.png"/><Relationship Id="rId12" Type="http://schemas.openxmlformats.org/officeDocument/2006/relationships/image" Target="../media/image138.png"/><Relationship Id="rId17" Type="http://schemas.openxmlformats.org/officeDocument/2006/relationships/image" Target="../media/image139.png"/><Relationship Id="rId2" Type="http://schemas.openxmlformats.org/officeDocument/2006/relationships/image" Target="../media/image135.png"/><Relationship Id="rId16" Type="http://schemas.openxmlformats.org/officeDocument/2006/relationships/image" Target="../media/image10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11" Type="http://schemas.openxmlformats.org/officeDocument/2006/relationships/image" Target="../media/image137.png"/><Relationship Id="rId5" Type="http://schemas.openxmlformats.org/officeDocument/2006/relationships/image" Target="../media/image77.png"/><Relationship Id="rId15" Type="http://schemas.openxmlformats.org/officeDocument/2006/relationships/image" Target="../media/image100.png"/><Relationship Id="rId10" Type="http://schemas.openxmlformats.org/officeDocument/2006/relationships/image" Target="../media/image136.png"/><Relationship Id="rId4" Type="http://schemas.openxmlformats.org/officeDocument/2006/relationships/image" Target="../media/image133.png"/><Relationship Id="rId9" Type="http://schemas.openxmlformats.org/officeDocument/2006/relationships/image" Target="../media/image85.png"/><Relationship Id="rId14" Type="http://schemas.openxmlformats.org/officeDocument/2006/relationships/image" Target="../media/image99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emf"/><Relationship Id="rId3" Type="http://schemas.openxmlformats.org/officeDocument/2006/relationships/image" Target="../media/image140.png"/><Relationship Id="rId7" Type="http://schemas.openxmlformats.org/officeDocument/2006/relationships/image" Target="../media/image144.png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3.emf"/><Relationship Id="rId5" Type="http://schemas.openxmlformats.org/officeDocument/2006/relationships/image" Target="../media/image142.png"/><Relationship Id="rId10" Type="http://schemas.openxmlformats.org/officeDocument/2006/relationships/image" Target="../media/image147.emf"/><Relationship Id="rId4" Type="http://schemas.openxmlformats.org/officeDocument/2006/relationships/image" Target="../media/image141.emf"/><Relationship Id="rId9" Type="http://schemas.openxmlformats.org/officeDocument/2006/relationships/image" Target="../media/image146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emf"/><Relationship Id="rId13" Type="http://schemas.openxmlformats.org/officeDocument/2006/relationships/image" Target="../media/image154.png"/><Relationship Id="rId18" Type="http://schemas.openxmlformats.org/officeDocument/2006/relationships/image" Target="../media/image159.emf"/><Relationship Id="rId26" Type="http://schemas.openxmlformats.org/officeDocument/2006/relationships/image" Target="../media/image116.png"/><Relationship Id="rId3" Type="http://schemas.openxmlformats.org/officeDocument/2006/relationships/image" Target="../media/image148.png"/><Relationship Id="rId7" Type="http://schemas.openxmlformats.org/officeDocument/2006/relationships/image" Target="../media/image150.png"/><Relationship Id="rId12" Type="http://schemas.openxmlformats.org/officeDocument/2006/relationships/image" Target="../media/image153.png"/><Relationship Id="rId17" Type="http://schemas.openxmlformats.org/officeDocument/2006/relationships/image" Target="../media/image158.png"/><Relationship Id="rId25" Type="http://schemas.openxmlformats.org/officeDocument/2006/relationships/image" Target="../media/image162.png"/><Relationship Id="rId2" Type="http://schemas.openxmlformats.org/officeDocument/2006/relationships/image" Target="../media/image192.png"/><Relationship Id="rId16" Type="http://schemas.openxmlformats.org/officeDocument/2006/relationships/image" Target="../media/image15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3.emf"/><Relationship Id="rId11" Type="http://schemas.openxmlformats.org/officeDocument/2006/relationships/image" Target="../media/image152.png"/><Relationship Id="rId24" Type="http://schemas.openxmlformats.org/officeDocument/2006/relationships/image" Target="../media/image161.emf"/><Relationship Id="rId5" Type="http://schemas.openxmlformats.org/officeDocument/2006/relationships/image" Target="../media/image149.png"/><Relationship Id="rId15" Type="http://schemas.openxmlformats.org/officeDocument/2006/relationships/image" Target="../media/image156.png"/><Relationship Id="rId23" Type="http://schemas.openxmlformats.org/officeDocument/2006/relationships/image" Target="NULL"/><Relationship Id="rId28" Type="http://schemas.openxmlformats.org/officeDocument/2006/relationships/image" Target="../media/image164.png"/><Relationship Id="rId10" Type="http://schemas.openxmlformats.org/officeDocument/2006/relationships/image" Target="../media/image147.emf"/><Relationship Id="rId19" Type="http://schemas.openxmlformats.org/officeDocument/2006/relationships/image" Target="../media/image160.emf"/><Relationship Id="rId4" Type="http://schemas.openxmlformats.org/officeDocument/2006/relationships/image" Target="../media/image141.emf"/><Relationship Id="rId9" Type="http://schemas.openxmlformats.org/officeDocument/2006/relationships/image" Target="../media/image151.png"/><Relationship Id="rId14" Type="http://schemas.openxmlformats.org/officeDocument/2006/relationships/image" Target="../media/image155.png"/><Relationship Id="rId27" Type="http://schemas.openxmlformats.org/officeDocument/2006/relationships/image" Target="../media/image163.pn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emf"/><Relationship Id="rId13" Type="http://schemas.openxmlformats.org/officeDocument/2006/relationships/image" Target="../media/image115.png"/><Relationship Id="rId3" Type="http://schemas.openxmlformats.org/officeDocument/2006/relationships/image" Target="../media/image141.emf"/><Relationship Id="rId7" Type="http://schemas.openxmlformats.org/officeDocument/2006/relationships/image" Target="../media/image146.png"/><Relationship Id="rId12" Type="http://schemas.openxmlformats.org/officeDocument/2006/relationships/image" Target="../media/image114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4.png"/><Relationship Id="rId11" Type="http://schemas.openxmlformats.org/officeDocument/2006/relationships/image" Target="../media/image166.png"/><Relationship Id="rId5" Type="http://schemas.openxmlformats.org/officeDocument/2006/relationships/image" Target="../media/image143.emf"/><Relationship Id="rId15" Type="http://schemas.openxmlformats.org/officeDocument/2006/relationships/image" Target="../media/image167.png"/><Relationship Id="rId10" Type="http://schemas.openxmlformats.org/officeDocument/2006/relationships/image" Target="../media/image165.png"/><Relationship Id="rId4" Type="http://schemas.openxmlformats.org/officeDocument/2006/relationships/image" Target="../media/image142.png"/><Relationship Id="rId9" Type="http://schemas.openxmlformats.org/officeDocument/2006/relationships/image" Target="../media/image147.emf"/><Relationship Id="rId14" Type="http://schemas.openxmlformats.org/officeDocument/2006/relationships/image" Target="../media/image11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2" Type="http://schemas.openxmlformats.org/officeDocument/2006/relationships/image" Target="../media/image168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0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171.png"/><Relationship Id="rId12" Type="http://schemas.openxmlformats.org/officeDocument/2006/relationships/image" Target="../media/image17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gif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72.png"/><Relationship Id="rId14" Type="http://schemas.openxmlformats.org/officeDocument/2006/relationships/image" Target="../media/image174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0.jpeg"/><Relationship Id="rId13" Type="http://schemas.openxmlformats.org/officeDocument/2006/relationships/image" Target="../media/image185.png"/><Relationship Id="rId18" Type="http://schemas.openxmlformats.org/officeDocument/2006/relationships/image" Target="../media/image14.png"/><Relationship Id="rId3" Type="http://schemas.openxmlformats.org/officeDocument/2006/relationships/image" Target="../media/image175.jpeg"/><Relationship Id="rId7" Type="http://schemas.openxmlformats.org/officeDocument/2006/relationships/image" Target="../media/image179.jpeg"/><Relationship Id="rId12" Type="http://schemas.openxmlformats.org/officeDocument/2006/relationships/image" Target="../media/image184.jpeg"/><Relationship Id="rId17" Type="http://schemas.openxmlformats.org/officeDocument/2006/relationships/image" Target="../media/image189.jpe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18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8.png"/><Relationship Id="rId11" Type="http://schemas.openxmlformats.org/officeDocument/2006/relationships/image" Target="../media/image183.png"/><Relationship Id="rId5" Type="http://schemas.openxmlformats.org/officeDocument/2006/relationships/image" Target="../media/image177.jpeg"/><Relationship Id="rId15" Type="http://schemas.openxmlformats.org/officeDocument/2006/relationships/image" Target="../media/image187.png"/><Relationship Id="rId10" Type="http://schemas.openxmlformats.org/officeDocument/2006/relationships/image" Target="../media/image182.png"/><Relationship Id="rId4" Type="http://schemas.openxmlformats.org/officeDocument/2006/relationships/image" Target="../media/image176.png"/><Relationship Id="rId9" Type="http://schemas.openxmlformats.org/officeDocument/2006/relationships/image" Target="../media/image181.jpeg"/><Relationship Id="rId14" Type="http://schemas.openxmlformats.org/officeDocument/2006/relationships/image" Target="../media/image18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7.png"/><Relationship Id="rId13" Type="http://schemas.openxmlformats.org/officeDocument/2006/relationships/image" Target="../media/image202.png"/><Relationship Id="rId3" Type="http://schemas.openxmlformats.org/officeDocument/2006/relationships/image" Target="../media/image183.png"/><Relationship Id="rId7" Type="http://schemas.openxmlformats.org/officeDocument/2006/relationships/image" Target="../media/image196.png"/><Relationship Id="rId12" Type="http://schemas.openxmlformats.org/officeDocument/2006/relationships/image" Target="../media/image201.png"/><Relationship Id="rId2" Type="http://schemas.openxmlformats.org/officeDocument/2006/relationships/image" Target="../media/image1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5.png"/><Relationship Id="rId11" Type="http://schemas.openxmlformats.org/officeDocument/2006/relationships/image" Target="../media/image200.png"/><Relationship Id="rId5" Type="http://schemas.openxmlformats.org/officeDocument/2006/relationships/image" Target="../media/image182.png"/><Relationship Id="rId10" Type="http://schemas.openxmlformats.org/officeDocument/2006/relationships/image" Target="../media/image199.png"/><Relationship Id="rId4" Type="http://schemas.openxmlformats.org/officeDocument/2006/relationships/image" Target="../media/image194.jpeg"/><Relationship Id="rId9" Type="http://schemas.openxmlformats.org/officeDocument/2006/relationships/image" Target="../media/image19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62200" y="3342595"/>
            <a:ext cx="8469086" cy="2015218"/>
          </a:xfrm>
        </p:spPr>
        <p:txBody>
          <a:bodyPr/>
          <a:lstStyle/>
          <a:p>
            <a:pPr algn="ctr"/>
            <a:r>
              <a:rPr lang="en-US" dirty="0"/>
              <a:t>Multi-Armed Bandits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body" idx="1"/>
          </p:nvPr>
        </p:nvSpPr>
        <p:spPr>
          <a:xfrm>
            <a:off x="3551691" y="5434017"/>
            <a:ext cx="5519964" cy="1500187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Hongning Wang</a:t>
            </a:r>
          </a:p>
          <a:p>
            <a:pPr algn="ctr"/>
            <a:r>
              <a:rPr lang="en-US" dirty="0">
                <a:solidFill>
                  <a:schemeClr val="tx1"/>
                </a:solidFill>
              </a:rPr>
              <a:t>CS@</a:t>
            </a:r>
            <a:r>
              <a:rPr lang="en-US" altLang="zh-CN" dirty="0">
                <a:solidFill>
                  <a:schemeClr val="tx1"/>
                </a:solidFill>
              </a:rPr>
              <a:t>THU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 descr="The Multi-Armed Bandit Problem and Its Solu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7028" y="243658"/>
            <a:ext cx="6469290" cy="3922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F9FA1D-3756-7502-5253-D151AF473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BE1BD6-F725-2A2D-4DF7-E1C9E7FE3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1CA678-AFF0-B196-3401-33630499B8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657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871A0-4FDC-1531-4662-1E7F44689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Tail bounds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6DB5F3-6A5D-221E-B93A-B39EE9F07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30791" cy="4351338"/>
          </a:xfrm>
        </p:spPr>
        <p:txBody>
          <a:bodyPr/>
          <a:lstStyle/>
          <a:p>
            <a:r>
              <a:rPr lang="en-US" dirty="0"/>
              <a:t>Law of large numbers</a:t>
            </a:r>
          </a:p>
          <a:p>
            <a:pPr lvl="1"/>
            <a:r>
              <a:rPr lang="en-US" dirty="0"/>
              <a:t>The average is approaching the expected value, when the number of trials is large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EE964F-7EEC-1490-0087-D087CF81A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F01058-4A04-A38A-DAB4-3197317D8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952D58-75CB-9A0D-3CE4-1351656D2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10</a:t>
            </a:fld>
            <a:endParaRPr lang="en-US"/>
          </a:p>
        </p:txBody>
      </p:sp>
      <p:pic>
        <p:nvPicPr>
          <p:cNvPr id="7" name="Picture 2" descr="Large numbers">
            <a:extLst>
              <a:ext uri="{FF2B5EF4-FFF2-40B4-BE49-F238E27FC236}">
                <a16:creationId xmlns:a16="http://schemas.microsoft.com/office/drawing/2014/main" id="{C44C72BB-17DA-4812-887A-E4317047B6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711" y="3043997"/>
            <a:ext cx="3710562" cy="3325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50475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45A8A-6231-1885-B5B0-CA6C8CAE9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Bounding the probabilities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9FD18A-D161-7C9C-7ABB-F116515FD7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Markov’s inequality bounds the probability that a non-negative random variable exceeds a fixed value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Chebyshev’s inequality bounds the probability that a random variable deviates from its expected value by more than a fixed scaling of its standard deviation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FE246-2DAB-8E2B-384F-AD3A84E40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961640-923A-D850-A9B1-D7A993FE5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A01787-1C15-0BDA-9589-9E864730DD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11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6C23184-72E8-B347-4636-96469DB9C8BF}"/>
                  </a:ext>
                </a:extLst>
              </p:cNvPr>
              <p:cNvSpPr txBox="1"/>
              <p:nvPr/>
            </p:nvSpPr>
            <p:spPr>
              <a:xfrm>
                <a:off x="4726693" y="2832688"/>
                <a:ext cx="2397388" cy="7041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[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]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6C23184-72E8-B347-4636-96469DB9C8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6693" y="2832688"/>
                <a:ext cx="2397388" cy="704104"/>
              </a:xfrm>
              <a:prstGeom prst="rect">
                <a:avLst/>
              </a:prstGeom>
              <a:blipFill>
                <a:blip r:embed="rId2"/>
                <a:stretch>
                  <a:fillRect l="-1053" t="-5357" r="-2632" b="-892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0321E98-C087-DCA6-06BE-D7CFB629F412}"/>
                  </a:ext>
                </a:extLst>
              </p:cNvPr>
              <p:cNvSpPr txBox="1"/>
              <p:nvPr/>
            </p:nvSpPr>
            <p:spPr>
              <a:xfrm>
                <a:off x="4610753" y="4921409"/>
                <a:ext cx="2970493" cy="69384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≥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≤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sSup>
                            <m:sSup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p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0321E98-C087-DCA6-06BE-D7CFB629F4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0753" y="4921409"/>
                <a:ext cx="2970493" cy="693844"/>
              </a:xfrm>
              <a:prstGeom prst="rect">
                <a:avLst/>
              </a:prstGeom>
              <a:blipFill>
                <a:blip r:embed="rId3"/>
                <a:stretch>
                  <a:fillRect l="-1271" t="-1786" b="-142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10793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2879D-42E1-9A37-03D6-38AC3D2A1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Hoeffding’s</a:t>
            </a:r>
            <a:r>
              <a:rPr lang="en-US" dirty="0"/>
              <a:t> inequality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50876-E8FA-1F15-EC29-15D360D4B0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bounds the sum of random variables deviates from its expectation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CBF5E9-6037-1CCB-4C1C-1E5E9E2A5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C03DF-AFF7-EDB4-EF66-4993BC4DB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B72F5A-20F4-4DB1-D13B-962AE0D05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12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C7C367A-0223-2B2C-AA71-FA3240A2DBFA}"/>
              </a:ext>
            </a:extLst>
          </p:cNvPr>
          <p:cNvGrpSpPr/>
          <p:nvPr/>
        </p:nvGrpSpPr>
        <p:grpSpPr>
          <a:xfrm>
            <a:off x="6244936" y="4337624"/>
            <a:ext cx="4506686" cy="1141364"/>
            <a:chOff x="4000500" y="4028981"/>
            <a:chExt cx="4506686" cy="114136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DE96CCD-CC56-A9B8-D27D-E68DC855EFD4}"/>
                </a:ext>
              </a:extLst>
            </p:cNvPr>
            <p:cNvSpPr txBox="1"/>
            <p:nvPr/>
          </p:nvSpPr>
          <p:spPr>
            <a:xfrm>
              <a:off x="4000500" y="4524014"/>
              <a:ext cx="450668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FF0000"/>
                  </a:solidFill>
                </a:rPr>
                <a:t>The probability shrinks exponentially fast with respect to the number of samples!</a:t>
              </a:r>
            </a:p>
          </p:txBody>
        </p: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83A580EE-E3CE-4D47-996F-8C5C4BBA64B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69429" y="4028981"/>
              <a:ext cx="0" cy="49503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01DF591-6BA9-5D21-E326-54D381284812}"/>
                  </a:ext>
                </a:extLst>
              </p:cNvPr>
              <p:cNvSpPr txBox="1"/>
              <p:nvPr/>
            </p:nvSpPr>
            <p:spPr>
              <a:xfrm>
                <a:off x="2580614" y="3410013"/>
                <a:ext cx="6183103" cy="10082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begChr m:val="|"/>
                              <m:endChr m:val="|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nary>
                                <m:naryPr>
                                  <m:chr m:val="∑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naryPr>
                                <m:sub>
                                  <m:r>
                                    <m:rPr>
                                      <m:brk m:alnAt="23"/>
                                    </m:r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=1</m:t>
                                  </m:r>
                                </m:sub>
                                <m:sup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  <m:e>
                                  <m:sSub>
                                    <m:sSub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nary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  <m:d>
                                <m:dPr>
                                  <m:begChr m:val="["/>
                                  <m:endChr m:val="]"/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nary>
                                    <m:naryPr>
                                      <m:chr m:val="∑"/>
                                      <m:ctrl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naryPr>
                                    <m:sub>
                                      <m:r>
                                        <m:rPr>
                                          <m:brk m:alnAt="23"/>
                                        </m:rP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=1</m:t>
                                      </m:r>
                                    </m:sub>
                                    <m:sup>
                                      <m:r>
                                        <a:rPr lang="en-US" sz="2400" i="1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</m:sup>
                                    <m:e>
                                      <m:sSub>
                                        <m:sSubPr>
                                          <m:ctrlP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𝑥</m:t>
                                          </m:r>
                                        </m:e>
                                        <m:sub>
                                          <m:r>
                                            <a:rPr lang="en-US" sz="2400" i="1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</m:e>
                                  </m:nary>
                                </m:e>
                              </m:d>
                            </m:e>
                          </m:d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&gt;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𝜖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≤</m:t>
                      </m:r>
                      <m:func>
                        <m:func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sz="2400" b="0" i="0" smtClean="0">
                              <a:latin typeface="Cambria Math" panose="02040503050406030204" pitchFamily="18" charset="0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sSup>
                                    <m:sSup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𝜖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altLang="zh-CN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sSup>
                                    <m:sSupPr>
                                      <m:ctrlP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01DF591-6BA9-5D21-E326-54D38128481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0614" y="3410013"/>
                <a:ext cx="6183103" cy="1008225"/>
              </a:xfrm>
              <a:prstGeom prst="rect">
                <a:avLst/>
              </a:prstGeom>
              <a:blipFill>
                <a:blip r:embed="rId2"/>
                <a:stretch>
                  <a:fillRect l="-9221" t="-121250" b="-1825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84956D8-F84A-A740-C470-DBF2C790088E}"/>
                  </a:ext>
                </a:extLst>
              </p:cNvPr>
              <p:cNvSpPr txBox="1"/>
              <p:nvPr/>
            </p:nvSpPr>
            <p:spPr>
              <a:xfrm>
                <a:off x="2454490" y="2702751"/>
                <a:ext cx="6842322" cy="37061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Sup>
                      <m:sSubSup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d>
                          <m:dPr>
                            <m:begChr m:val="{"/>
                            <m:endChr m:val="}"/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sz="2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  <m:sub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</m:sSubSup>
                  </m:oMath>
                </a14:m>
                <a:r>
                  <a:rPr lang="en-US" sz="2400" dirty="0"/>
                  <a:t> are </a:t>
                </a:r>
                <a:r>
                  <a:rPr lang="en-US" sz="2400" dirty="0" err="1">
                    <a:solidFill>
                      <a:srgbClr val="00B050"/>
                    </a:solidFill>
                  </a:rPr>
                  <a:t>iid</a:t>
                </a:r>
                <a:r>
                  <a:rPr lang="en-US" sz="2400" dirty="0"/>
                  <a:t> random variables with </a:t>
                </a:r>
                <a:r>
                  <a:rPr lang="en-US" sz="2400" dirty="0">
                    <a:solidFill>
                      <a:srgbClr val="00B050"/>
                    </a:solidFill>
                  </a:rPr>
                  <a:t>finite variance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4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84956D8-F84A-A740-C470-DBF2C79008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54490" y="2702751"/>
                <a:ext cx="6842322" cy="370614"/>
              </a:xfrm>
              <a:prstGeom prst="rect">
                <a:avLst/>
              </a:prstGeom>
              <a:blipFill>
                <a:blip r:embed="rId3"/>
                <a:stretch>
                  <a:fillRect t="-20000" b="-5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9139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C009D-EDC3-4AF7-A50A-F48412B28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Regret analysis for explore-then-commit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E884C8-0E24-F70F-2B79-C6D85E5F2CC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Without loss of generality, we assume</a:t>
                </a:r>
              </a:p>
              <a:p>
                <a:endParaRPr lang="en-US" sz="4000" dirty="0"/>
              </a:p>
              <a:p>
                <a:pPr lvl="1"/>
                <a:r>
                  <a:rPr lang="en-US" dirty="0"/>
                  <a:t>This is only for analysis, </a:t>
                </a:r>
                <a:r>
                  <a:rPr lang="en-US" dirty="0">
                    <a:solidFill>
                      <a:srgbClr val="FF0000"/>
                    </a:solidFill>
                  </a:rPr>
                  <a:t>not</a:t>
                </a:r>
                <a:r>
                  <a:rPr lang="en-US" dirty="0"/>
                  <a:t> the prior knowledge for the policy</a:t>
                </a:r>
              </a:p>
              <a:p>
                <a:pPr lvl="1"/>
                <a:r>
                  <a:rPr lang="en-US" dirty="0"/>
                  <a:t>Define</a:t>
                </a:r>
                <a:r>
                  <a:rPr lang="zh-CN" altLang="en-US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>
                            <a:latin typeface="Cambria Math" panose="02040503050406030204" pitchFamily="18" charset="0"/>
                          </a:rPr>
                          <m:t>Δ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CN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CN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𝜇</m:t>
                        </m:r>
                      </m:e>
                      <m:sub>
                        <m:r>
                          <a:rPr lang="en-US" altLang="zh-CN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CN" dirty="0"/>
                  <a:t>,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a.k.a.,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sub-optimality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gap</a:t>
                </a:r>
                <a:endParaRPr lang="en-US" dirty="0"/>
              </a:p>
              <a:p>
                <a:pPr lvl="1"/>
                <a:r>
                  <a:rPr lang="en-US" dirty="0"/>
                  <a:t>We will only consider the case when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𝐾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DE884C8-0E24-F70F-2B79-C6D85E5F2C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702764-251B-0656-7137-D2491E76F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4875C6-3383-850C-38EF-81CED31EC9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0DE239-ACE3-19C8-66B1-AC49E149C4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B106DD8-5F97-C8B8-B692-B126AFAF2401}"/>
                  </a:ext>
                </a:extLst>
              </p:cNvPr>
              <p:cNvSpPr txBox="1"/>
              <p:nvPr/>
            </p:nvSpPr>
            <p:spPr>
              <a:xfrm>
                <a:off x="4633195" y="2360560"/>
                <a:ext cx="2925609" cy="43088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≥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≥…≥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B106DD8-5F97-C8B8-B692-B126AFAF24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3195" y="2360560"/>
                <a:ext cx="2925609" cy="430887"/>
              </a:xfrm>
              <a:prstGeom prst="rect">
                <a:avLst/>
              </a:prstGeom>
              <a:blipFill>
                <a:blip r:embed="rId3"/>
                <a:stretch>
                  <a:fillRect l="-1724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076" name="Picture 4">
            <a:extLst>
              <a:ext uri="{FF2B5EF4-FFF2-40B4-BE49-F238E27FC236}">
                <a16:creationId xmlns:a16="http://schemas.microsoft.com/office/drawing/2014/main" id="{3004C8AA-3217-AA89-28C2-15B51F29D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9603" y="3674305"/>
            <a:ext cx="618787" cy="618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2488189-0602-CE00-38DF-016B63AE4A52}"/>
              </a:ext>
            </a:extLst>
          </p:cNvPr>
          <p:cNvGrpSpPr/>
          <p:nvPr/>
        </p:nvGrpSpPr>
        <p:grpSpPr>
          <a:xfrm>
            <a:off x="2845376" y="4251844"/>
            <a:ext cx="7374082" cy="1723549"/>
            <a:chOff x="2408958" y="4257929"/>
            <a:chExt cx="7374082" cy="172354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9D14FCB6-D7F5-2CEA-EE6E-AEE9BEB1A96C}"/>
                    </a:ext>
                  </a:extLst>
                </p:cNvPr>
                <p:cNvSpPr txBox="1"/>
                <p:nvPr/>
              </p:nvSpPr>
              <p:spPr>
                <a:xfrm>
                  <a:off x="2408958" y="4781149"/>
                  <a:ext cx="7374082" cy="12003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342900" indent="-342900">
                    <a:buFont typeface="+mj-lt"/>
                    <a:buAutoNum type="arabicPeriod"/>
                  </a:pPr>
                  <a:r>
                    <a:rPr lang="en-US" sz="2400" dirty="0"/>
                    <a:t>Choose each action </a:t>
                  </a:r>
                  <a14:m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a14:m>
                  <a:r>
                    <a:rPr lang="en-US" sz="2400" dirty="0"/>
                    <a:t> times</a:t>
                  </a:r>
                </a:p>
                <a:p>
                  <a:pPr marL="342900" indent="-342900">
                    <a:buFont typeface="+mj-lt"/>
                    <a:buAutoNum type="arabicPeriod"/>
                  </a:pPr>
                  <a:r>
                    <a:rPr lang="en-US" sz="2400" dirty="0"/>
                    <a:t>Find the empirically best action </a:t>
                  </a:r>
                  <a14:m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m:rPr>
                          <m:lit/>
                        </m:rPr>
                        <a:rPr lang="en-US" sz="2400" b="0" i="1" dirty="0" smtClean="0"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1,2,…,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m:rPr>
                          <m:lit/>
                        </m:rPr>
                        <a:rPr lang="en-US" sz="2400" b="0" i="1" dirty="0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a14:m>
                  <a:endParaRPr lang="en-US" sz="2400" dirty="0"/>
                </a:p>
                <a:p>
                  <a:pPr marL="342900" indent="-342900">
                    <a:buFont typeface="+mj-lt"/>
                    <a:buAutoNum type="arabicPeriod"/>
                  </a:pPr>
                  <a:r>
                    <a:rPr lang="en-US" sz="2400" dirty="0"/>
                    <a:t>Choose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𝐼</m:t>
                      </m:r>
                    </m:oMath>
                  </a14:m>
                  <a:r>
                    <a:rPr lang="en-US" sz="2400" dirty="0"/>
                    <a:t> for all remaining rounds </a:t>
                  </a:r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9D14FCB6-D7F5-2CEA-EE6E-AEE9BEB1A96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08958" y="4781149"/>
                  <a:ext cx="7374082" cy="1200329"/>
                </a:xfrm>
                <a:prstGeom prst="rect">
                  <a:avLst/>
                </a:prstGeom>
                <a:blipFill>
                  <a:blip r:embed="rId5"/>
                  <a:stretch>
                    <a:fillRect l="-1377" t="-3125" b="-1041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5A88110-242C-19C6-34B5-43CABA02E8C5}"/>
                </a:ext>
              </a:extLst>
            </p:cNvPr>
            <p:cNvSpPr txBox="1"/>
            <p:nvPr/>
          </p:nvSpPr>
          <p:spPr>
            <a:xfrm>
              <a:off x="2408958" y="4257929"/>
              <a:ext cx="343073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Recall the algorithm: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86CB9AE5-DF41-CA52-A98C-1E0C567B8FB2}"/>
              </a:ext>
            </a:extLst>
          </p:cNvPr>
          <p:cNvGrpSpPr/>
          <p:nvPr/>
        </p:nvGrpSpPr>
        <p:grpSpPr>
          <a:xfrm>
            <a:off x="8295861" y="5551554"/>
            <a:ext cx="3424935" cy="369332"/>
            <a:chOff x="8295861" y="5551554"/>
            <a:chExt cx="3424935" cy="36933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8ECDEB35-425E-5358-8712-79CFA9603A2B}"/>
                </a:ext>
              </a:extLst>
            </p:cNvPr>
            <p:cNvSpPr txBox="1"/>
            <p:nvPr/>
          </p:nvSpPr>
          <p:spPr>
            <a:xfrm>
              <a:off x="8977596" y="5551554"/>
              <a:ext cx="2743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Commit to the wrong arm?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D2B6AF03-256F-5B85-4105-6A92ABC1FD4D}"/>
                </a:ext>
              </a:extLst>
            </p:cNvPr>
            <p:cNvCxnSpPr/>
            <p:nvPr/>
          </p:nvCxnSpPr>
          <p:spPr>
            <a:xfrm flipH="1">
              <a:off x="8295861" y="5738191"/>
              <a:ext cx="609600" cy="0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5138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39550-B4EE-15E9-0216-811C3167C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Regret analysis for explore-then-commit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7151D8F-D800-7366-E203-B08B3D53398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Step 1: Let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𝜇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acc>
                  </m:oMath>
                </a14:m>
                <a:r>
                  <a:rPr lang="en-US" dirty="0"/>
                  <a:t> be the average reward after exploring</a:t>
                </a:r>
              </a:p>
              <a:p>
                <a:pPr marL="0" indent="0">
                  <a:buNone/>
                </a:pPr>
                <a:r>
                  <a:rPr lang="en-US" dirty="0"/>
                  <a:t> 	     </a:t>
                </a:r>
                <a:r>
                  <a:rPr lang="en-US" sz="2800" dirty="0"/>
                  <a:t>The algorithm commits to the wrong arm if</a:t>
                </a:r>
              </a:p>
              <a:p>
                <a:endParaRPr lang="en-US" sz="3600" dirty="0"/>
              </a:p>
              <a:p>
                <a:r>
                  <a:rPr lang="en-US" dirty="0"/>
                  <a:t>Step 2:</a:t>
                </a:r>
                <a:r>
                  <a:rPr lang="en-US" sz="2800" dirty="0"/>
                  <a:t> </a:t>
                </a:r>
                <a:r>
                  <a:rPr lang="en-US" altLang="zh-CN" sz="2800" dirty="0"/>
                  <a:t>The</a:t>
                </a:r>
                <a:r>
                  <a:rPr lang="zh-CN" altLang="en-US" sz="2800" dirty="0"/>
                  <a:t> </a:t>
                </a:r>
                <a:r>
                  <a:rPr lang="en-US" altLang="zh-CN" sz="2800" dirty="0"/>
                  <a:t>regret</a:t>
                </a:r>
                <a:r>
                  <a:rPr lang="zh-CN" altLang="en-US" sz="2800" dirty="0"/>
                  <a:t> </a:t>
                </a:r>
                <a:r>
                  <a:rPr lang="en-US" altLang="zh-CN" sz="2800" dirty="0"/>
                  <a:t>consists</a:t>
                </a:r>
                <a:r>
                  <a:rPr lang="zh-CN" altLang="en-US" sz="2800" dirty="0"/>
                  <a:t> </a:t>
                </a:r>
                <a:r>
                  <a:rPr lang="en-US" altLang="zh-CN" sz="2800" dirty="0"/>
                  <a:t>of two</a:t>
                </a:r>
                <a:r>
                  <a:rPr lang="zh-CN" altLang="en-US" sz="2800" dirty="0"/>
                  <a:t> </a:t>
                </a:r>
                <a:r>
                  <a:rPr lang="en-US" altLang="zh-CN" sz="2800" dirty="0"/>
                  <a:t>parts,</a:t>
                </a:r>
                <a:endParaRPr lang="en-US" sz="28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7151D8F-D800-7366-E203-B08B3D53398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86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5F345C-CD2B-5A2F-4CD5-B0067FCEA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E25F50-C9E4-65A5-7EC3-01A25559E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4F303E-D95D-AA25-263C-8B524FBD4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563668E-F505-E3FC-F629-5DCF0DEF9732}"/>
                  </a:ext>
                </a:extLst>
              </p:cNvPr>
              <p:cNvSpPr txBox="1"/>
              <p:nvPr/>
            </p:nvSpPr>
            <p:spPr>
              <a:xfrm>
                <a:off x="3195205" y="2843149"/>
                <a:ext cx="1800865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acc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≥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acc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563668E-F505-E3FC-F629-5DCF0DEF97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5205" y="2843149"/>
                <a:ext cx="1800865" cy="523220"/>
              </a:xfrm>
              <a:prstGeom prst="rect">
                <a:avLst/>
              </a:prstGeom>
              <a:blipFill>
                <a:blip r:embed="rId3"/>
                <a:stretch>
                  <a:fillRect l="-1399" t="-4762" b="-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22E75DD-3DA8-316A-F6F7-951919B6895A}"/>
                  </a:ext>
                </a:extLst>
              </p:cNvPr>
              <p:cNvSpPr txBox="1"/>
              <p:nvPr/>
            </p:nvSpPr>
            <p:spPr>
              <a:xfrm>
                <a:off x="3442340" y="3947872"/>
                <a:ext cx="4471930" cy="10382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CN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2400" b="0" i="0" smtClean="0">
                                      <a:latin typeface="Cambria Math" panose="02040503050406030204" pitchFamily="18" charset="0"/>
                                    </a:rPr>
                                    <m:t>Δ</m:t>
                                  </m:r>
                                </m:e>
                                <m:sub>
                                  <m:sSub>
                                    <m:sSubPr>
                                      <m:ctrlPr>
                                        <a:rPr lang="en-US" altLang="zh-CN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CN" sz="2400" b="0" i="1" smtClean="0"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b>
                                      <m:r>
                                        <a:rPr lang="en-US" altLang="zh-CN" sz="2400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</m:sSub>
                                </m:sub>
                              </m:sSub>
                            </m:e>
                          </m:nary>
                        </m:e>
                      </m:d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CN" sz="2400" i="1"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CN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nary>
                            <m:naryPr>
                              <m:chr m:val="∑"/>
                              <m:ctrlP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altLang="zh-CN" sz="24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sub>
                            <m:sup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CN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altLang="zh-CN" sz="2400">
                                      <a:latin typeface="Cambria Math" panose="02040503050406030204" pitchFamily="18" charset="0"/>
                                    </a:rPr>
                                    <m:t>Δ</m:t>
                                  </m:r>
                                </m:e>
                                <m:sub>
                                  <m:r>
                                    <a:rPr lang="en-US" altLang="zh-CN" sz="2400" b="0" i="1" smtClean="0">
                                      <a:latin typeface="Cambria Math" panose="02040503050406030204" pitchFamily="18" charset="0"/>
                                    </a:rPr>
                                    <m:t>𝐼</m:t>
                                  </m:r>
                                </m:sub>
                              </m:sSub>
                            </m:e>
                          </m:nary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22E75DD-3DA8-316A-F6F7-951919B689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2340" y="3947872"/>
                <a:ext cx="4471930" cy="1038298"/>
              </a:xfrm>
              <a:prstGeom prst="rect">
                <a:avLst/>
              </a:prstGeom>
              <a:blipFill>
                <a:blip r:embed="rId4"/>
                <a:stretch>
                  <a:fillRect t="-117073" b="-1780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F55CB09-EFCB-2B0C-2B75-35A998E38AF5}"/>
                  </a:ext>
                </a:extLst>
              </p:cNvPr>
              <p:cNvSpPr txBox="1"/>
              <p:nvPr/>
            </p:nvSpPr>
            <p:spPr>
              <a:xfrm>
                <a:off x="3890083" y="5027568"/>
                <a:ext cx="677050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r>
                        <m:rPr>
                          <m:sty m:val="p"/>
                        </m:rPr>
                        <a:rPr lang="en-US" altLang="zh-CN" sz="24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𝑐𝑜𝑚𝑚𝑖𝑡</m:t>
                          </m:r>
                          <m:r>
                            <a:rPr lang="zh-CN" alt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𝑡𝑜</m:t>
                          </m:r>
                          <m:r>
                            <a:rPr lang="zh-CN" alt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𝑡h𝑒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𝑤𝑟𝑜𝑛𝑔</m:t>
                          </m:r>
                          <m:r>
                            <a:rPr lang="zh-CN" altLang="en-US" sz="2400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𝑎𝑟𝑚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F55CB09-EFCB-2B0C-2B75-35A998E38A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0083" y="5027568"/>
                <a:ext cx="6770507" cy="369332"/>
              </a:xfrm>
              <a:prstGeom prst="rect">
                <a:avLst/>
              </a:prstGeom>
              <a:blipFill>
                <a:blip r:embed="rId5"/>
                <a:stretch>
                  <a:fillRect l="-562" t="-6897" b="-413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2EDEB53-67F7-25FD-3222-339D59D3BEB7}"/>
                  </a:ext>
                </a:extLst>
              </p:cNvPr>
              <p:cNvSpPr txBox="1"/>
              <p:nvPr/>
            </p:nvSpPr>
            <p:spPr>
              <a:xfrm>
                <a:off x="3890083" y="5472688"/>
                <a:ext cx="619509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  <m: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r>
                        <m:rPr>
                          <m:sty m:val="p"/>
                        </m:rPr>
                        <a:rPr lang="en-US" altLang="zh-CN" sz="24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US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̂"/>
                                  <m:ctrlP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400" i="1">
                                      <a:latin typeface="Cambria Math" panose="02040503050406030204" pitchFamily="18" charset="0"/>
                                    </a:rPr>
                                    <m:t>𝜇</m:t>
                                  </m:r>
                                </m:e>
                              </m:acc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2400" i="1">
                              <a:latin typeface="Cambria Math" panose="02040503050406030204" pitchFamily="18" charset="0"/>
                            </a:rPr>
                            <m:t>≥</m:t>
                          </m:r>
                          <m:r>
                            <m:rPr>
                              <m:sty m:val="p"/>
                            </m:rPr>
                            <a:rPr lang="en-US" sz="2400">
                              <a:latin typeface="Cambria Math" panose="02040503050406030204" pitchFamily="18" charset="0"/>
                            </a:rPr>
                            <m:t>Δ</m:t>
                          </m:r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72EDEB53-67F7-25FD-3222-339D59D3BE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0083" y="5472688"/>
                <a:ext cx="6195093" cy="369332"/>
              </a:xfrm>
              <a:prstGeom prst="rect">
                <a:avLst/>
              </a:prstGeom>
              <a:blipFill>
                <a:blip r:embed="rId6"/>
                <a:stretch>
                  <a:fillRect t="-17241" b="-275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139073F-E20B-FCDD-1221-70005AB4E54A}"/>
                  </a:ext>
                </a:extLst>
              </p:cNvPr>
              <p:cNvSpPr txBox="1"/>
              <p:nvPr/>
            </p:nvSpPr>
            <p:spPr>
              <a:xfrm>
                <a:off x="3907852" y="5810079"/>
                <a:ext cx="3332130" cy="8373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≤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latin typeface="Cambria Math" panose="02040503050406030204" pitchFamily="18" charset="0"/>
                        </a:rPr>
                        <m:t>Δ</m:t>
                      </m:r>
                      <m:r>
                        <a:rPr lang="en-US" altLang="zh-CN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CN" sz="2400" i="1">
                          <a:latin typeface="Cambria Math" panose="02040503050406030204" pitchFamily="18" charset="0"/>
                        </a:rPr>
                        <m:t>𝑛</m:t>
                      </m:r>
                      <m:r>
                        <m:rPr>
                          <m:sty m:val="p"/>
                        </m:rPr>
                        <a:rPr lang="en-US" altLang="zh-CN" sz="2400" b="0" i="0" smtClean="0">
                          <a:latin typeface="Cambria Math" panose="02040503050406030204" pitchFamily="18" charset="0"/>
                        </a:rPr>
                        <m:t>Δ</m:t>
                      </m:r>
                      <m:func>
                        <m:funcPr>
                          <m:ctrlPr>
                            <a:rPr lang="en-US" altLang="zh-CN" sz="2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CN" sz="2400" b="0" i="0" smtClean="0">
                              <a:latin typeface="Cambria Math" panose="02040503050406030204" pitchFamily="18" charset="0"/>
                            </a:rPr>
                            <m:t>exp</m:t>
                          </m:r>
                        </m:fName>
                        <m:e>
                          <m:d>
                            <m:dPr>
                              <m:ctrlP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altLang="zh-CN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US" altLang="zh-CN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altLang="zh-CN" sz="2400" b="0" i="1" smtClean="0">
                                      <a:latin typeface="Cambria Math" panose="02040503050406030204" pitchFamily="18" charset="0"/>
                                    </a:rPr>
                                    <m:t>𝑚</m:t>
                                  </m:r>
                                  <m:sSup>
                                    <m:sSupPr>
                                      <m:ctrlPr>
                                        <a:rPr lang="en-US" altLang="zh-CN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zh-CN" sz="2400" b="0" i="0" smtClean="0">
                                          <a:latin typeface="Cambria Math" panose="02040503050406030204" pitchFamily="18" charset="0"/>
                                        </a:rPr>
                                        <m:t>Δ</m:t>
                                      </m:r>
                                    </m:e>
                                    <m:sup>
                                      <m:r>
                                        <a:rPr lang="en-US" altLang="zh-CN" sz="24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num>
                                <m:den>
                                  <m:r>
                                    <a:rPr lang="en-US" altLang="zh-CN" sz="24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</m:e>
                          </m:d>
                        </m:e>
                      </m:func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139073F-E20B-FCDD-1221-70005AB4E5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7852" y="5810079"/>
                <a:ext cx="3332130" cy="837345"/>
              </a:xfrm>
              <a:prstGeom prst="rect">
                <a:avLst/>
              </a:prstGeom>
              <a:blipFill>
                <a:blip r:embed="rId7"/>
                <a:stretch>
                  <a:fillRect l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1" name="Group 20">
            <a:extLst>
              <a:ext uri="{FF2B5EF4-FFF2-40B4-BE49-F238E27FC236}">
                <a16:creationId xmlns:a16="http://schemas.microsoft.com/office/drawing/2014/main" id="{92E634BA-FFC1-AB19-D7F2-2A0F7E54F411}"/>
              </a:ext>
            </a:extLst>
          </p:cNvPr>
          <p:cNvGrpSpPr/>
          <p:nvPr/>
        </p:nvGrpSpPr>
        <p:grpSpPr>
          <a:xfrm>
            <a:off x="8610600" y="2435923"/>
            <a:ext cx="3581400" cy="475396"/>
            <a:chOff x="8610600" y="2435923"/>
            <a:chExt cx="3581400" cy="47539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518FEC3-CA24-5C16-1E2D-D639DDC9C2A3}"/>
                </a:ext>
              </a:extLst>
            </p:cNvPr>
            <p:cNvSpPr txBox="1"/>
            <p:nvPr/>
          </p:nvSpPr>
          <p:spPr>
            <a:xfrm>
              <a:off x="9102436" y="2435923"/>
              <a:ext cx="30895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How likely will it happen?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2AA72471-DD6F-95D9-77F1-8B69DF2355E0}"/>
                </a:ext>
              </a:extLst>
            </p:cNvPr>
            <p:cNvCxnSpPr>
              <a:cxnSpLocks/>
              <a:stCxn id="17" idx="1"/>
            </p:cNvCxnSpPr>
            <p:nvPr/>
          </p:nvCxnSpPr>
          <p:spPr>
            <a:xfrm flipH="1">
              <a:off x="8610600" y="2620589"/>
              <a:ext cx="491836" cy="29073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10DF509-DDAE-9C48-2AA5-ECEA16C00847}"/>
              </a:ext>
            </a:extLst>
          </p:cNvPr>
          <p:cNvGrpSpPr/>
          <p:nvPr/>
        </p:nvGrpSpPr>
        <p:grpSpPr>
          <a:xfrm>
            <a:off x="5678305" y="3396688"/>
            <a:ext cx="4303895" cy="696332"/>
            <a:chOff x="7888105" y="2435923"/>
            <a:chExt cx="4303895" cy="69633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87E8CB5-6D04-353B-126D-59415DF97C0D}"/>
                </a:ext>
              </a:extLst>
            </p:cNvPr>
            <p:cNvSpPr txBox="1"/>
            <p:nvPr/>
          </p:nvSpPr>
          <p:spPr>
            <a:xfrm>
              <a:off x="9102436" y="2435923"/>
              <a:ext cx="30895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From exploration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0FC144E1-B4C2-C104-F112-C90CE478043E}"/>
                </a:ext>
              </a:extLst>
            </p:cNvPr>
            <p:cNvCxnSpPr>
              <a:cxnSpLocks/>
              <a:stCxn id="23" idx="1"/>
            </p:cNvCxnSpPr>
            <p:nvPr/>
          </p:nvCxnSpPr>
          <p:spPr>
            <a:xfrm flipH="1">
              <a:off x="7888105" y="2620589"/>
              <a:ext cx="1214331" cy="511666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53959A4-782A-8C1F-478B-D9DA1DA62D9C}"/>
              </a:ext>
            </a:extLst>
          </p:cNvPr>
          <p:cNvGrpSpPr/>
          <p:nvPr/>
        </p:nvGrpSpPr>
        <p:grpSpPr>
          <a:xfrm>
            <a:off x="7990609" y="3915602"/>
            <a:ext cx="3795374" cy="369332"/>
            <a:chOff x="8396626" y="2435923"/>
            <a:chExt cx="3795374" cy="36933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7A6010A-A28F-735B-D51C-99A6B63FDFF2}"/>
                </a:ext>
              </a:extLst>
            </p:cNvPr>
            <p:cNvSpPr txBox="1"/>
            <p:nvPr/>
          </p:nvSpPr>
          <p:spPr>
            <a:xfrm>
              <a:off x="9102436" y="2435923"/>
              <a:ext cx="30895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From the commitment</a:t>
              </a: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44083A3F-8909-1CAB-D698-82F6D79AF5BA}"/>
                </a:ext>
              </a:extLst>
            </p:cNvPr>
            <p:cNvCxnSpPr>
              <a:cxnSpLocks/>
              <a:stCxn id="27" idx="1"/>
            </p:cNvCxnSpPr>
            <p:nvPr/>
          </p:nvCxnSpPr>
          <p:spPr>
            <a:xfrm flipH="1">
              <a:off x="8396626" y="2620589"/>
              <a:ext cx="705810" cy="14723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30A895D-28B6-7FB4-6467-4EC0E503389E}"/>
              </a:ext>
            </a:extLst>
          </p:cNvPr>
          <p:cNvGrpSpPr/>
          <p:nvPr/>
        </p:nvGrpSpPr>
        <p:grpSpPr>
          <a:xfrm>
            <a:off x="7349948" y="6081991"/>
            <a:ext cx="3631601" cy="369332"/>
            <a:chOff x="8560399" y="2435923"/>
            <a:chExt cx="3631601" cy="36933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7B6A731-727D-9652-E18C-D14BD66AF799}"/>
                </a:ext>
              </a:extLst>
            </p:cNvPr>
            <p:cNvSpPr txBox="1"/>
            <p:nvPr/>
          </p:nvSpPr>
          <p:spPr>
            <a:xfrm>
              <a:off x="9102436" y="2435923"/>
              <a:ext cx="30895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>
                  <a:solidFill>
                    <a:srgbClr val="FF0000"/>
                  </a:solidFill>
                </a:rPr>
                <a:t>Hoeffding</a:t>
              </a:r>
              <a:r>
                <a:rPr lang="en-US" dirty="0">
                  <a:solidFill>
                    <a:srgbClr val="FF0000"/>
                  </a:solidFill>
                </a:rPr>
                <a:t>!</a:t>
              </a: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2C20B3D8-4E23-2178-E318-A21DB745D332}"/>
                </a:ext>
              </a:extLst>
            </p:cNvPr>
            <p:cNvCxnSpPr>
              <a:cxnSpLocks/>
              <a:stCxn id="31" idx="1"/>
              <a:endCxn id="16" idx="3"/>
            </p:cNvCxnSpPr>
            <p:nvPr/>
          </p:nvCxnSpPr>
          <p:spPr>
            <a:xfrm flipH="1">
              <a:off x="8560399" y="2620589"/>
              <a:ext cx="542037" cy="0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E92BE5F-FE18-707D-8DF3-80CD89C8E54E}"/>
                  </a:ext>
                </a:extLst>
              </p:cNvPr>
              <p:cNvSpPr txBox="1"/>
              <p:nvPr/>
            </p:nvSpPr>
            <p:spPr>
              <a:xfrm>
                <a:off x="4524714" y="2851051"/>
                <a:ext cx="6096000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⇔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acc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8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sz="2800" i="1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i="1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8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80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acc>
                        </m:e>
                        <m:sub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800" i="1">
                          <a:latin typeface="Cambria Math" panose="02040503050406030204" pitchFamily="18" charset="0"/>
                        </a:rPr>
                        <m:t>≥</m:t>
                      </m:r>
                      <m:r>
                        <m:rPr>
                          <m:sty m:val="p"/>
                        </m:rPr>
                        <a:rPr lang="en-US" sz="2800">
                          <a:latin typeface="Cambria Math" panose="02040503050406030204" pitchFamily="18" charset="0"/>
                        </a:rPr>
                        <m:t>Δ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E92BE5F-FE18-707D-8DF3-80CD89C8E5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714" y="2851051"/>
                <a:ext cx="6096000" cy="523220"/>
              </a:xfrm>
              <a:prstGeom prst="rect">
                <a:avLst/>
              </a:prstGeom>
              <a:blipFill>
                <a:blip r:embed="rId8"/>
                <a:stretch>
                  <a:fillRect l="-208" t="-7143" b="-71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6606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  <p:bldP spid="15" grpId="0"/>
      <p:bldP spid="16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539550-B4EE-15E9-0216-811C3167CB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Explore-exploit dilemma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C4B8031-124C-22B5-ADBE-C2DB1009FE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Let’s take a close look at the regret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lvl="1"/>
            <a:r>
              <a:rPr lang="en-US" dirty="0"/>
              <a:t>When</a:t>
            </a:r>
            <a:r>
              <a:rPr lang="zh-CN" altLang="en-US" dirty="0"/>
              <a:t> </a:t>
            </a:r>
            <a:r>
              <a:rPr lang="en-US" altLang="zh-CN" dirty="0"/>
              <a:t>is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right-hand</a:t>
            </a:r>
            <a:r>
              <a:rPr lang="zh-CN" altLang="en-US" dirty="0"/>
              <a:t> </a:t>
            </a:r>
            <a:r>
              <a:rPr lang="en-US" altLang="zh-CN" dirty="0"/>
              <a:t>side</a:t>
            </a:r>
            <a:r>
              <a:rPr lang="zh-CN" altLang="en-US" dirty="0"/>
              <a:t> </a:t>
            </a:r>
            <a:r>
              <a:rPr lang="en-US" altLang="zh-CN" dirty="0"/>
              <a:t>minimized?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altLang="zh-CN" dirty="0"/>
              <a:t>This</a:t>
            </a:r>
            <a:r>
              <a:rPr lang="zh-CN" altLang="en-US" dirty="0"/>
              <a:t> </a:t>
            </a:r>
            <a:r>
              <a:rPr lang="en-US" altLang="zh-CN" dirty="0"/>
              <a:t>gives</a:t>
            </a:r>
            <a:r>
              <a:rPr lang="zh-CN" altLang="en-US" dirty="0"/>
              <a:t> </a:t>
            </a:r>
            <a:r>
              <a:rPr lang="en-US" altLang="zh-CN" dirty="0"/>
              <a:t>us</a:t>
            </a:r>
            <a:r>
              <a:rPr lang="zh-CN" altLang="en-US" dirty="0"/>
              <a:t> </a:t>
            </a:r>
            <a:r>
              <a:rPr lang="en-US" altLang="zh-CN" dirty="0"/>
              <a:t>its</a:t>
            </a:r>
            <a:r>
              <a:rPr lang="zh-CN" altLang="en-US" dirty="0"/>
              <a:t> </a:t>
            </a:r>
            <a:r>
              <a:rPr lang="en-US" altLang="zh-CN" dirty="0"/>
              <a:t>regret</a:t>
            </a:r>
            <a:r>
              <a:rPr lang="zh-CN" altLang="en-US" dirty="0"/>
              <a:t> </a:t>
            </a:r>
            <a:r>
              <a:rPr lang="en-US" altLang="zh-CN" dirty="0"/>
              <a:t>bound</a:t>
            </a:r>
            <a:r>
              <a:rPr lang="zh-CN" altLang="en-US" dirty="0"/>
              <a:t> 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5F345C-CD2B-5A2F-4CD5-B0067FCEA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E25F50-C9E4-65A5-7EC3-01A25559E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4F303E-D95D-AA25-263C-8B524FBD42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15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205FAD0-A6A9-46DE-4306-8F4318BA0E3E}"/>
                  </a:ext>
                </a:extLst>
              </p:cNvPr>
              <p:cNvSpPr txBox="1"/>
              <p:nvPr/>
            </p:nvSpPr>
            <p:spPr>
              <a:xfrm>
                <a:off x="4310751" y="2350668"/>
                <a:ext cx="4247894" cy="6825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zh-CN" sz="2800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800" b="0" i="0" smtClean="0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m:rPr>
                        <m:sty m:val="p"/>
                      </m:rPr>
                      <a:rPr lang="en-US" altLang="zh-CN" sz="2800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altLang="zh-CN" sz="28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CN" sz="2800" i="1">
                        <a:latin typeface="Cambria Math" panose="02040503050406030204" pitchFamily="18" charset="0"/>
                      </a:rPr>
                      <m:t>𝑛</m:t>
                    </m:r>
                    <m:r>
                      <m:rPr>
                        <m:sty m:val="p"/>
                      </m:rPr>
                      <a:rPr lang="en-US" altLang="zh-CN" sz="2800" b="0" i="0" smtClean="0">
                        <a:latin typeface="Cambria Math" panose="02040503050406030204" pitchFamily="18" charset="0"/>
                      </a:rPr>
                      <m:t>Δ</m:t>
                    </m:r>
                    <m:func>
                      <m:funcPr>
                        <m:ctrlPr>
                          <a:rPr lang="en-US" altLang="zh-CN" sz="28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2800" b="0" i="0" smtClean="0">
                            <a:latin typeface="Cambria Math" panose="02040503050406030204" pitchFamily="18" charset="0"/>
                          </a:rPr>
                          <m:t>exp</m:t>
                        </m:r>
                      </m:fName>
                      <m:e>
                        <m:d>
                          <m:dPr>
                            <m:ctrlP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CN" sz="28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en-US" altLang="zh-CN" sz="28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800" b="0" i="1" smtClean="0">
                                    <a:latin typeface="Cambria Math" panose="02040503050406030204" pitchFamily="18" charset="0"/>
                                  </a:rPr>
                                  <m:t>𝑚</m:t>
                                </m:r>
                                <m:sSup>
                                  <m:sSupPr>
                                    <m:ctrlPr>
                                      <a:rPr lang="en-US" altLang="zh-CN" sz="28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CN" sz="2800" b="0" i="0" smtClean="0">
                                        <a:latin typeface="Cambria Math" panose="02040503050406030204" pitchFamily="18" charset="0"/>
                                      </a:rPr>
                                      <m:t>Δ</m:t>
                                    </m:r>
                                  </m:e>
                                  <m:sup>
                                    <m:r>
                                      <a:rPr lang="en-US" altLang="zh-CN" sz="28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altLang="zh-CN" sz="28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d>
                      </m:e>
                    </m:func>
                  </m:oMath>
                </a14:m>
                <a:endParaRPr lang="en-US" sz="2800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3205FAD0-A6A9-46DE-4306-8F4318BA0E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0751" y="2350668"/>
                <a:ext cx="4247894" cy="682559"/>
              </a:xfrm>
              <a:prstGeom prst="rect">
                <a:avLst/>
              </a:prstGeom>
              <a:blipFill>
                <a:blip r:embed="rId2"/>
                <a:stretch>
                  <a:fillRect l="-896" b="-72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007899A0-BA6B-ECCD-FDFF-E97E4FAA1447}"/>
              </a:ext>
            </a:extLst>
          </p:cNvPr>
          <p:cNvGrpSpPr/>
          <p:nvPr/>
        </p:nvGrpSpPr>
        <p:grpSpPr>
          <a:xfrm>
            <a:off x="4310751" y="2919845"/>
            <a:ext cx="2306782" cy="852579"/>
            <a:chOff x="4310751" y="2919845"/>
            <a:chExt cx="2306782" cy="85257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2763A79-E766-5A6A-8EE5-0D73B149FAB7}"/>
                </a:ext>
              </a:extLst>
            </p:cNvPr>
            <p:cNvSpPr txBox="1"/>
            <p:nvPr/>
          </p:nvSpPr>
          <p:spPr>
            <a:xfrm>
              <a:off x="4310751" y="3372314"/>
              <a:ext cx="23067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</a:rPr>
                <a:t>Cost of exploration</a:t>
              </a:r>
            </a:p>
          </p:txBody>
        </p:sp>
        <p:cxnSp>
          <p:nvCxnSpPr>
            <p:cNvPr id="29" name="Straight Arrow Connector 28">
              <a:extLst>
                <a:ext uri="{FF2B5EF4-FFF2-40B4-BE49-F238E27FC236}">
                  <a16:creationId xmlns:a16="http://schemas.microsoft.com/office/drawing/2014/main" id="{66D2F952-1C77-F98C-7EFA-D572BF0D1D71}"/>
                </a:ext>
              </a:extLst>
            </p:cNvPr>
            <p:cNvCxnSpPr>
              <a:stCxn id="18" idx="0"/>
            </p:cNvCxnSpPr>
            <p:nvPr/>
          </p:nvCxnSpPr>
          <p:spPr>
            <a:xfrm flipV="1">
              <a:off x="5464142" y="2919845"/>
              <a:ext cx="0" cy="452469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BE3D541-EE4C-74EE-E0A8-48B560DDAE4D}"/>
              </a:ext>
            </a:extLst>
          </p:cNvPr>
          <p:cNvGrpSpPr/>
          <p:nvPr/>
        </p:nvGrpSpPr>
        <p:grpSpPr>
          <a:xfrm>
            <a:off x="6906099" y="2934967"/>
            <a:ext cx="2489687" cy="858239"/>
            <a:chOff x="6548289" y="2934967"/>
            <a:chExt cx="2489687" cy="85823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7E1FEF5-C75A-A256-A4D9-D76655C9AA0D}"/>
                </a:ext>
              </a:extLst>
            </p:cNvPr>
            <p:cNvSpPr txBox="1"/>
            <p:nvPr/>
          </p:nvSpPr>
          <p:spPr>
            <a:xfrm>
              <a:off x="6548289" y="3393096"/>
              <a:ext cx="248968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00B050"/>
                  </a:solidFill>
                </a:rPr>
                <a:t>Benefit of exploration</a:t>
              </a: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2D768FB5-7B6D-0C06-EB92-CD2E1B15BF48}"/>
                </a:ext>
              </a:extLst>
            </p:cNvPr>
            <p:cNvCxnSpPr/>
            <p:nvPr/>
          </p:nvCxnSpPr>
          <p:spPr>
            <a:xfrm flipV="1">
              <a:off x="7573496" y="2934967"/>
              <a:ext cx="0" cy="452469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F0F4FCC-32E8-92C9-0A16-4967DE8F0EC3}"/>
                  </a:ext>
                </a:extLst>
              </p:cNvPr>
              <p:cNvSpPr txBox="1"/>
              <p:nvPr/>
            </p:nvSpPr>
            <p:spPr>
              <a:xfrm>
                <a:off x="4597574" y="4182025"/>
                <a:ext cx="2645340" cy="83734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⌈"/>
                          <m:endChr m:val="⌉"/>
                          <m:ctrlPr>
                            <a:rPr lang="en-US" sz="240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2400" i="1" dirty="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num>
                            <m:den>
                              <m:sSup>
                                <m:sSupPr>
                                  <m:ctrlPr>
                                    <a:rPr lang="en-US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2400" b="0" i="0" dirty="0" smtClean="0">
                                      <a:latin typeface="Cambria Math" panose="02040503050406030204" pitchFamily="18" charset="0"/>
                                    </a:rPr>
                                    <m:t>Δ</m:t>
                                  </m:r>
                                </m:e>
                                <m:sup>
                                  <m:r>
                                    <a:rPr lang="en-US" sz="24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den>
                          </m:f>
                          <m:func>
                            <m:funcPr>
                              <m:ctrlPr>
                                <a:rPr lang="en-US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 b="0" i="0" dirty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sz="2400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b="0" i="1" dirty="0" smtClean="0"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sSup>
                                        <m:sSupPr>
                                          <m:ctrlPr>
                                            <a:rPr lang="en-US" sz="2400" b="0" i="1" dirty="0" smtClean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pPr>
                                        <m: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sz="2400" b="0" i="0" dirty="0" smtClean="0">
                                              <a:latin typeface="Cambria Math" panose="02040503050406030204" pitchFamily="18" charset="0"/>
                                            </a:rPr>
                                            <m:t>Δ</m:t>
                                          </m:r>
                                        </m:e>
                                        <m:sup>
                                          <m:r>
                                            <a:rPr lang="en-US" sz="2400" b="0" i="1" dirty="0" smtClean="0">
                                              <a:latin typeface="Cambria Math" panose="02040503050406030204" pitchFamily="18" charset="0"/>
                                            </a:rPr>
                                            <m:t>2</m:t>
                                          </m:r>
                                        </m:sup>
                                      </m:sSup>
                                    </m:num>
                                    <m:den>
                                      <m:r>
                                        <a:rPr lang="en-US" sz="2400" b="0" i="1" dirty="0" smtClean="0">
                                          <a:latin typeface="Cambria Math" panose="02040503050406030204" pitchFamily="18" charset="0"/>
                                        </a:rPr>
                                        <m:t>4</m:t>
                                      </m:r>
                                    </m:den>
                                  </m:f>
                                </m:e>
                              </m:d>
                            </m:e>
                          </m:func>
                        </m:e>
                      </m: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2F0F4FCC-32E8-92C9-0A16-4967DE8F0E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7574" y="4182025"/>
                <a:ext cx="2645340" cy="837345"/>
              </a:xfrm>
              <a:prstGeom prst="rect">
                <a:avLst/>
              </a:prstGeom>
              <a:blipFill>
                <a:blip r:embed="rId3"/>
                <a:stretch>
                  <a:fillRect l="-4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0642D6F-B9D1-5FF4-B260-81E0DFC15503}"/>
                  </a:ext>
                </a:extLst>
              </p:cNvPr>
              <p:cNvSpPr txBox="1"/>
              <p:nvPr/>
            </p:nvSpPr>
            <p:spPr>
              <a:xfrm>
                <a:off x="4288492" y="5258708"/>
                <a:ext cx="3967305" cy="76546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zh-CN" sz="3200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≤</m:t>
                    </m:r>
                    <m:r>
                      <m:rPr>
                        <m:sty m:val="p"/>
                      </m:rPr>
                      <a:rPr lang="en-US" altLang="zh-CN" sz="3200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Δ</m:t>
                        </m:r>
                      </m:den>
                    </m:f>
                    <m:func>
                      <m:funcPr>
                        <m:ctrlPr>
                          <a:rPr lang="zh-CN" altLang="en-US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>
                          <m:f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32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  <m:sSup>
                              <m:sSupPr>
                                <m:ctrlPr>
                                  <a:rPr lang="en-US" altLang="zh-CN" sz="32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CN" sz="3200"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</m:e>
                              <m:sup>
                                <m:r>
                                  <a:rPr lang="en-US" altLang="zh-CN" sz="3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num>
                          <m:den>
                            <m:r>
                              <a:rPr lang="en-US" altLang="zh-CN" sz="32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func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Δ</m:t>
                        </m:r>
                      </m:den>
                    </m:f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90642D6F-B9D1-5FF4-B260-81E0DFC1550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8492" y="5258708"/>
                <a:ext cx="3967305" cy="765466"/>
              </a:xfrm>
              <a:prstGeom prst="rect">
                <a:avLst/>
              </a:prstGeom>
              <a:blipFill>
                <a:blip r:embed="rId4"/>
                <a:stretch>
                  <a:fillRect l="-958" r="-1917" b="-131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18A4F4B-2D0C-2467-127A-D1C4AF56B133}"/>
              </a:ext>
            </a:extLst>
          </p:cNvPr>
          <p:cNvCxnSpPr>
            <a:cxnSpLocks/>
          </p:cNvCxnSpPr>
          <p:nvPr/>
        </p:nvCxnSpPr>
        <p:spPr>
          <a:xfrm flipV="1">
            <a:off x="5164920" y="2259865"/>
            <a:ext cx="755324" cy="250708"/>
          </a:xfrm>
          <a:prstGeom prst="straightConnector1">
            <a:avLst/>
          </a:prstGeom>
          <a:ln w="28575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Arc 13">
            <a:extLst>
              <a:ext uri="{FF2B5EF4-FFF2-40B4-BE49-F238E27FC236}">
                <a16:creationId xmlns:a16="http://schemas.microsoft.com/office/drawing/2014/main" id="{7639B4A8-01DC-F3C3-7863-0E03DDB2C232}"/>
              </a:ext>
            </a:extLst>
          </p:cNvPr>
          <p:cNvSpPr/>
          <p:nvPr/>
        </p:nvSpPr>
        <p:spPr>
          <a:xfrm rot="10800000">
            <a:off x="7242914" y="1202505"/>
            <a:ext cx="2825737" cy="1157972"/>
          </a:xfrm>
          <a:prstGeom prst="arc">
            <a:avLst/>
          </a:prstGeom>
          <a:ln w="28575">
            <a:solidFill>
              <a:srgbClr val="00B05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6C877270-9136-4C9E-2B47-FE595E8C83AF}"/>
              </a:ext>
            </a:extLst>
          </p:cNvPr>
          <p:cNvGrpSpPr/>
          <p:nvPr/>
        </p:nvGrpSpPr>
        <p:grpSpPr>
          <a:xfrm>
            <a:off x="6334539" y="4568850"/>
            <a:ext cx="3230146" cy="1608113"/>
            <a:chOff x="6334539" y="4568850"/>
            <a:chExt cx="3230146" cy="160811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AF0B1B0-14AE-D271-8895-879E3CA597C1}"/>
                </a:ext>
              </a:extLst>
            </p:cNvPr>
            <p:cNvSpPr/>
            <p:nvPr/>
          </p:nvSpPr>
          <p:spPr>
            <a:xfrm>
              <a:off x="6334539" y="5198757"/>
              <a:ext cx="1232452" cy="978206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57E88529-7D65-48C1-A15F-C4061A19B06E}"/>
                </a:ext>
              </a:extLst>
            </p:cNvPr>
            <p:cNvGrpSpPr/>
            <p:nvPr/>
          </p:nvGrpSpPr>
          <p:grpSpPr>
            <a:xfrm>
              <a:off x="7580243" y="4568850"/>
              <a:ext cx="1984442" cy="537143"/>
              <a:chOff x="7580243" y="4568850"/>
              <a:chExt cx="1984442" cy="537143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A71C9DD-64DE-11AA-61A1-12C83A6185DF}"/>
                  </a:ext>
                </a:extLst>
              </p:cNvPr>
              <p:cNvSpPr txBox="1"/>
              <p:nvPr/>
            </p:nvSpPr>
            <p:spPr>
              <a:xfrm>
                <a:off x="7746878" y="4568850"/>
                <a:ext cx="181780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solidFill>
                      <a:srgbClr val="00B050"/>
                    </a:solidFill>
                  </a:rPr>
                  <a:t>Looks nice!</a:t>
                </a:r>
              </a:p>
            </p:txBody>
          </p:sp>
          <p:cxnSp>
            <p:nvCxnSpPr>
              <p:cNvPr id="19" name="Straight Arrow Connector 18">
                <a:extLst>
                  <a:ext uri="{FF2B5EF4-FFF2-40B4-BE49-F238E27FC236}">
                    <a16:creationId xmlns:a16="http://schemas.microsoft.com/office/drawing/2014/main" id="{828D3FD6-2A54-56E0-BC55-44249F6499D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7580243" y="4850991"/>
                <a:ext cx="179887" cy="255002"/>
              </a:xfrm>
              <a:prstGeom prst="straightConnector1">
                <a:avLst/>
              </a:prstGeom>
              <a:ln w="28575">
                <a:solidFill>
                  <a:srgbClr val="00B05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764935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35" grpId="0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C36AF-69C1-3BD8-5E52-E5C0F63D3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What</a:t>
            </a:r>
            <a:r>
              <a:rPr lang="zh-CN" altLang="en-US" dirty="0"/>
              <a:t> </a:t>
            </a:r>
            <a:r>
              <a:rPr lang="en-US" altLang="zh-CN" dirty="0"/>
              <a:t>makes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problem</a:t>
            </a:r>
            <a:r>
              <a:rPr lang="zh-CN" altLang="en-US" dirty="0"/>
              <a:t> </a:t>
            </a:r>
            <a:r>
              <a:rPr lang="en-US" altLang="zh-CN" dirty="0"/>
              <a:t>difficult?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0DEA93-C151-E959-9A6D-C065CBEE3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C19EE-D97B-9C7C-AA2B-44404571C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AFB3B3-5C77-D106-E3E9-2A060A0E7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DB51E2-7083-ACDA-1F52-CEF2A3ED8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6950" y="2143631"/>
            <a:ext cx="5067300" cy="39097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B298F041-3E61-0A18-2DA3-7DDB8E2B655B}"/>
                  </a:ext>
                </a:extLst>
              </p:cNvPr>
              <p:cNvSpPr txBox="1"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4954690" cy="7217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altLang="zh-CN" sz="3200" b="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 b="0" i="0" smtClean="0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CN" sz="3200" b="0" i="1" smtClean="0">
                        <a:latin typeface="Cambria Math" panose="02040503050406030204" pitchFamily="18" charset="0"/>
                      </a:rPr>
                      <m:t>𝑂</m:t>
                    </m:r>
                    <m:d>
                      <m:dPr>
                        <m:ctrlPr>
                          <a:rPr lang="en-US" altLang="zh-CN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32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3200">
                                <a:latin typeface="Cambria Math" panose="02040503050406030204" pitchFamily="18" charset="0"/>
                              </a:rPr>
                              <m:t>Δ</m:t>
                            </m:r>
                          </m:den>
                        </m:f>
                        <m:func>
                          <m:funcPr>
                            <m:ctrlPr>
                              <a:rPr lang="zh-CN" altLang="en-US" sz="32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CN" sz="32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altLang="zh-CN" sz="3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32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sSup>
                                  <m:sSupPr>
                                    <m:ctrlPr>
                                      <a:rPr lang="en-US" altLang="zh-CN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CN" sz="3200">
                                        <a:latin typeface="Cambria Math" panose="02040503050406030204" pitchFamily="18" charset="0"/>
                                      </a:rPr>
                                      <m:t>Δ</m:t>
                                    </m:r>
                                  </m:e>
                                  <m:sup>
                                    <m:r>
                                      <a:rPr lang="en-US" altLang="zh-CN" sz="32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altLang="zh-CN" sz="32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func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32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3200">
                                <a:latin typeface="Cambria Math" panose="02040503050406030204" pitchFamily="18" charset="0"/>
                              </a:rPr>
                              <m:t>Δ</m:t>
                            </m:r>
                          </m:den>
                        </m:f>
                      </m:e>
                    </m:d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B298F041-3E61-0A18-2DA3-7DDB8E2B655B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4954690" cy="721736"/>
              </a:xfrm>
              <a:prstGeom prst="rect">
                <a:avLst/>
              </a:prstGeom>
              <a:blipFill>
                <a:blip r:embed="rId3"/>
                <a:stretch>
                  <a:fillRect l="-4604" t="-3448" b="-120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CCA98A1-F121-5C53-0D29-47919731459E}"/>
                  </a:ext>
                </a:extLst>
              </p:cNvPr>
              <p:cNvSpPr txBox="1"/>
              <p:nvPr/>
            </p:nvSpPr>
            <p:spPr>
              <a:xfrm>
                <a:off x="1439574" y="2828697"/>
                <a:ext cx="403600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dirty="0">
                    <a:solidFill>
                      <a:srgbClr val="FF0000"/>
                    </a:solidFill>
                  </a:rPr>
                  <a:t>Could</a:t>
                </a:r>
                <a:r>
                  <a:rPr lang="zh-CN" altLang="en-US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CN" sz="2400" dirty="0">
                    <a:solidFill>
                      <a:srgbClr val="FF0000"/>
                    </a:solidFill>
                  </a:rPr>
                  <a:t>be</a:t>
                </a:r>
                <a:r>
                  <a:rPr lang="zh-CN" altLang="en-US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CN" sz="2400" dirty="0">
                    <a:solidFill>
                      <a:srgbClr val="FF0000"/>
                    </a:solidFill>
                  </a:rPr>
                  <a:t>even</a:t>
                </a:r>
                <a:r>
                  <a:rPr lang="zh-CN" altLang="en-US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CN" sz="2400" dirty="0">
                    <a:solidFill>
                      <a:srgbClr val="FF0000"/>
                    </a:solidFill>
                  </a:rPr>
                  <a:t>larger</a:t>
                </a:r>
                <a:r>
                  <a:rPr lang="zh-CN" altLang="en-US" sz="2400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CN" sz="2400" dirty="0">
                    <a:solidFill>
                      <a:srgbClr val="FF0000"/>
                    </a:solidFill>
                  </a:rPr>
                  <a:t>than</a:t>
                </a:r>
                <a:r>
                  <a:rPr lang="zh-CN" altLang="en-US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CN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m:rPr>
                        <m:sty m:val="p"/>
                      </m:rPr>
                      <a:rPr lang="en-US" altLang="zh-CN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en-US" altLang="zh-CN" sz="2400" dirty="0">
                    <a:solidFill>
                      <a:srgbClr val="FF0000"/>
                    </a:solidFill>
                  </a:rPr>
                  <a:t>?!</a:t>
                </a:r>
                <a:endParaRPr lang="en-US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CCA98A1-F121-5C53-0D29-4791973145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9574" y="2828697"/>
                <a:ext cx="4036003" cy="461665"/>
              </a:xfrm>
              <a:prstGeom prst="rect">
                <a:avLst/>
              </a:prstGeom>
              <a:blipFill>
                <a:blip r:embed="rId4"/>
                <a:stretch>
                  <a:fillRect l="-2508" t="-7895" r="-2194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533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4C36AF-69C1-3BD8-5E52-E5C0F63D3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What</a:t>
            </a:r>
            <a:r>
              <a:rPr lang="zh-CN" altLang="en-US" dirty="0"/>
              <a:t> </a:t>
            </a:r>
            <a:r>
              <a:rPr lang="en-US" altLang="zh-CN" dirty="0"/>
              <a:t>makes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problem</a:t>
            </a:r>
            <a:r>
              <a:rPr lang="zh-CN" altLang="en-US" dirty="0"/>
              <a:t> </a:t>
            </a:r>
            <a:r>
              <a:rPr lang="en-US" altLang="zh-CN" dirty="0"/>
              <a:t>difficult?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0DEA93-C151-E959-9A6D-C065CBEE3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C19EE-D97B-9C7C-AA2B-44404571C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AFB3B3-5C77-D106-E3E9-2A060A0E7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17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DB51E2-7083-ACDA-1F52-CEF2A3ED84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6950" y="2143631"/>
            <a:ext cx="5067300" cy="39097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B298F041-3E61-0A18-2DA3-7DDB8E2B655B}"/>
                  </a:ext>
                </a:extLst>
              </p:cNvPr>
              <p:cNvSpPr txBox="1"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992025" cy="7197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CN" sz="32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3200">
                        <a:latin typeface="Cambria Math" panose="02040503050406030204" pitchFamily="18" charset="0"/>
                      </a:rPr>
                      <m:t>min</m:t>
                    </m:r>
                    <m:d>
                      <m:dPr>
                        <m:begChr m:val="{"/>
                        <m:endChr m:val="}"/>
                        <m:ctrlPr>
                          <a:rPr lang="en-US" altLang="zh-CN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3200">
                            <a:latin typeface="Cambria Math" panose="02040503050406030204" pitchFamily="18" charset="0"/>
                          </a:rPr>
                          <m:t>nΔ</m:t>
                        </m:r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altLang="zh-CN" sz="320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32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3200">
                                <a:latin typeface="Cambria Math" panose="02040503050406030204" pitchFamily="18" charset="0"/>
                              </a:rPr>
                              <m:t>Δ</m:t>
                            </m:r>
                          </m:den>
                        </m:f>
                        <m:func>
                          <m:funcPr>
                            <m:ctrlPr>
                              <a:rPr lang="zh-CN" altLang="en-US" sz="32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CN" sz="32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altLang="zh-CN" sz="32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32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sSup>
                                  <m:sSupPr>
                                    <m:ctrlPr>
                                      <a:rPr lang="en-US" altLang="zh-CN" sz="32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CN" sz="3200">
                                        <a:latin typeface="Cambria Math" panose="02040503050406030204" pitchFamily="18" charset="0"/>
                                      </a:rPr>
                                      <m:t>Δ</m:t>
                                    </m:r>
                                  </m:e>
                                  <m:sup>
                                    <m:r>
                                      <a:rPr lang="en-US" altLang="zh-CN" sz="32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altLang="zh-CN" sz="32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func>
                        <m:r>
                          <a:rPr lang="en-US" altLang="zh-CN" sz="3200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altLang="zh-CN" sz="32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32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3200">
                                <a:latin typeface="Cambria Math" panose="02040503050406030204" pitchFamily="18" charset="0"/>
                              </a:rPr>
                              <m:t>Δ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US" sz="3200" dirty="0"/>
                          <m:t> </m:t>
                        </m:r>
                      </m:e>
                    </m:d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B298F041-3E61-0A18-2DA3-7DDB8E2B655B}"/>
                  </a:ext>
                </a:extLst>
              </p:cNvPr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992025" cy="719749"/>
              </a:xfrm>
              <a:prstGeom prst="rect">
                <a:avLst/>
              </a:prstGeom>
              <a:blipFill>
                <a:blip r:embed="rId3"/>
                <a:stretch>
                  <a:fillRect l="-3814" t="-3448" b="-120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D15498E-8925-F190-83CC-012018D2F725}"/>
                  </a:ext>
                </a:extLst>
              </p:cNvPr>
              <p:cNvSpPr txBox="1"/>
              <p:nvPr/>
            </p:nvSpPr>
            <p:spPr>
              <a:xfrm>
                <a:off x="1047750" y="3172223"/>
                <a:ext cx="4933412" cy="16927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b="0" dirty="0"/>
                  <a:t>Observations: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sz="2000" b="0" dirty="0"/>
                  <a:t>Small</a:t>
                </a:r>
                <a:r>
                  <a:rPr lang="zh-CN" altLang="en-US" sz="2000" b="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 b="0" i="0" smtClea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zh-CN" altLang="en-US" sz="2000" dirty="0"/>
                  <a:t> </a:t>
                </a:r>
                <a:r>
                  <a:rPr lang="en-US" altLang="zh-CN" sz="2000" dirty="0"/>
                  <a:t>makes</a:t>
                </a:r>
                <a:r>
                  <a:rPr lang="zh-CN" altLang="en-US" sz="2000" dirty="0"/>
                  <a:t> </a:t>
                </a:r>
                <a:r>
                  <a:rPr lang="en-US" altLang="zh-CN" sz="2000" dirty="0"/>
                  <a:t>identification</a:t>
                </a:r>
                <a:r>
                  <a:rPr lang="zh-CN" altLang="en-US" sz="2000" dirty="0"/>
                  <a:t> </a:t>
                </a:r>
                <a:r>
                  <a:rPr lang="en-US" altLang="zh-CN" sz="2000" dirty="0"/>
                  <a:t>hard,</a:t>
                </a:r>
                <a:r>
                  <a:rPr lang="zh-CN" altLang="en-US" sz="2000" dirty="0"/>
                  <a:t> </a:t>
                </a:r>
                <a:r>
                  <a:rPr lang="en-US" altLang="zh-CN" sz="2000" dirty="0"/>
                  <a:t>but</a:t>
                </a:r>
                <a:r>
                  <a:rPr lang="zh-CN" altLang="en-US" sz="2000" dirty="0"/>
                  <a:t> </a:t>
                </a:r>
                <a:r>
                  <a:rPr lang="en-US" altLang="zh-CN" sz="2000" dirty="0"/>
                  <a:t>the</a:t>
                </a:r>
                <a:r>
                  <a:rPr lang="zh-CN" altLang="en-US" sz="2000" dirty="0"/>
                  <a:t> </a:t>
                </a:r>
                <a:r>
                  <a:rPr lang="en-US" altLang="zh-CN" sz="2000" dirty="0"/>
                  <a:t>cost</a:t>
                </a:r>
                <a:r>
                  <a:rPr lang="zh-CN" altLang="en-US" sz="2000" dirty="0"/>
                  <a:t> </a:t>
                </a:r>
                <a:r>
                  <a:rPr lang="en-US" altLang="zh-CN" sz="2000" dirty="0"/>
                  <a:t>of</a:t>
                </a:r>
                <a:r>
                  <a:rPr lang="zh-CN" altLang="en-US" sz="2000" dirty="0"/>
                  <a:t> </a:t>
                </a:r>
                <a:r>
                  <a:rPr lang="en-US" altLang="zh-CN" sz="2000" dirty="0"/>
                  <a:t>failure</a:t>
                </a:r>
                <a:r>
                  <a:rPr lang="zh-CN" altLang="en-US" sz="2000" dirty="0"/>
                  <a:t> </a:t>
                </a:r>
                <a:r>
                  <a:rPr lang="en-US" altLang="zh-CN" sz="2000" dirty="0"/>
                  <a:t>is</a:t>
                </a:r>
                <a:r>
                  <a:rPr lang="zh-CN" altLang="en-US" sz="2000" dirty="0"/>
                  <a:t> </a:t>
                </a:r>
                <a:r>
                  <a:rPr lang="en-US" altLang="zh-CN" sz="2000" dirty="0"/>
                  <a:t>low</a:t>
                </a:r>
                <a:r>
                  <a:rPr lang="zh-CN" altLang="en-US" sz="2000" dirty="0"/>
                  <a:t> </a:t>
                </a:r>
                <a:endParaRPr lang="en-US" altLang="zh-CN" sz="20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CN" sz="2000" dirty="0"/>
                  <a:t>Large</a:t>
                </a:r>
                <a:r>
                  <a:rPr lang="zh-CN" altLang="en-US" sz="20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 b="0" i="0" smtClean="0"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r>
                  <a:rPr lang="zh-CN" altLang="en-US" sz="2000" dirty="0"/>
                  <a:t> </a:t>
                </a:r>
                <a:r>
                  <a:rPr lang="en-US" altLang="zh-CN" sz="2000" dirty="0"/>
                  <a:t>makes</a:t>
                </a:r>
                <a:r>
                  <a:rPr lang="zh-CN" altLang="en-US" sz="2000" dirty="0"/>
                  <a:t> </a:t>
                </a:r>
                <a:r>
                  <a:rPr lang="en-US" altLang="zh-CN" sz="2000" dirty="0"/>
                  <a:t>the</a:t>
                </a:r>
                <a:r>
                  <a:rPr lang="zh-CN" altLang="en-US" sz="2000" dirty="0"/>
                  <a:t> </a:t>
                </a:r>
                <a:r>
                  <a:rPr lang="en-US" altLang="zh-CN" sz="2000" dirty="0"/>
                  <a:t>cost</a:t>
                </a:r>
                <a:r>
                  <a:rPr lang="zh-CN" altLang="en-US" sz="2000" dirty="0"/>
                  <a:t> </a:t>
                </a:r>
                <a:r>
                  <a:rPr lang="en-US" altLang="zh-CN" sz="2000" dirty="0"/>
                  <a:t>of</a:t>
                </a:r>
                <a:r>
                  <a:rPr lang="zh-CN" altLang="en-US" sz="2000" dirty="0"/>
                  <a:t> </a:t>
                </a:r>
                <a:r>
                  <a:rPr lang="en-US" altLang="zh-CN" sz="2000" dirty="0"/>
                  <a:t>failure</a:t>
                </a:r>
                <a:r>
                  <a:rPr lang="zh-CN" altLang="en-US" sz="2000" dirty="0"/>
                  <a:t> </a:t>
                </a:r>
                <a:r>
                  <a:rPr lang="en-US" altLang="zh-CN" sz="2000" dirty="0"/>
                  <a:t>large,</a:t>
                </a:r>
                <a:r>
                  <a:rPr lang="zh-CN" altLang="en-US" sz="2000" dirty="0"/>
                  <a:t> </a:t>
                </a:r>
                <a:r>
                  <a:rPr lang="en-US" altLang="zh-CN" sz="2000" dirty="0"/>
                  <a:t>but</a:t>
                </a:r>
                <a:r>
                  <a:rPr lang="zh-CN" altLang="en-US" sz="2000" dirty="0"/>
                  <a:t> </a:t>
                </a:r>
                <a:r>
                  <a:rPr lang="en-US" altLang="zh-CN" sz="2000" dirty="0"/>
                  <a:t>identification</a:t>
                </a:r>
                <a:r>
                  <a:rPr lang="zh-CN" altLang="en-US" sz="2000" dirty="0"/>
                  <a:t> </a:t>
                </a:r>
                <a:r>
                  <a:rPr lang="en-US" altLang="zh-CN" sz="2000" dirty="0"/>
                  <a:t>easy</a:t>
                </a:r>
                <a:endParaRPr lang="en-US" sz="20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D15498E-8925-F190-83CC-012018D2F7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7750" y="3172223"/>
                <a:ext cx="4933412" cy="1692771"/>
              </a:xfrm>
              <a:prstGeom prst="rect">
                <a:avLst/>
              </a:prstGeom>
              <a:blipFill>
                <a:blip r:embed="rId4"/>
                <a:stretch>
                  <a:fillRect l="-2057" t="-2963" b="-51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39A985B-5384-ACB6-A425-679B55C5CD99}"/>
                  </a:ext>
                </a:extLst>
              </p:cNvPr>
              <p:cNvSpPr txBox="1"/>
              <p:nvPr/>
            </p:nvSpPr>
            <p:spPr>
              <a:xfrm>
                <a:off x="1031563" y="5041499"/>
                <a:ext cx="5605298" cy="7186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W</a:t>
                </a:r>
                <a:r>
                  <a:rPr lang="en-US" altLang="zh-CN" sz="2000" dirty="0"/>
                  <a:t>orst</a:t>
                </a:r>
                <a:r>
                  <a:rPr lang="zh-CN" altLang="en-US" sz="2000" dirty="0"/>
                  <a:t> </a:t>
                </a:r>
                <a:r>
                  <a:rPr lang="en-US" altLang="zh-CN" sz="2000" dirty="0"/>
                  <a:t>case is when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CN" sz="2000" b="0" i="0" smtClean="0">
                        <a:latin typeface="Cambria Math" panose="02040503050406030204" pitchFamily="18" charset="0"/>
                      </a:rPr>
                      <m:t>Δ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≈</m:t>
                    </m:r>
                    <m:rad>
                      <m:radPr>
                        <m:degHide m:val="on"/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altLang="zh-CN" sz="2000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000" dirty="0"/>
                  <a:t> , which makes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CN" sz="2000" b="0" i="1" smtClean="0">
                        <a:latin typeface="Cambria Math" panose="02040503050406030204" pitchFamily="18" charset="0"/>
                      </a:rPr>
                      <m:t>≈</m:t>
                    </m:r>
                    <m:rad>
                      <m:radPr>
                        <m:degHide m:val="on"/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</m:rad>
                  </m:oMath>
                </a14:m>
                <a:r>
                  <a:rPr lang="en-US" altLang="zh-CN" sz="2000" dirty="0"/>
                  <a:t> </a:t>
                </a:r>
                <a:endParaRPr lang="en-US" sz="20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39A985B-5384-ACB6-A425-679B55C5CD9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1563" y="5041499"/>
                <a:ext cx="5605298" cy="718658"/>
              </a:xfrm>
              <a:prstGeom prst="rect">
                <a:avLst/>
              </a:prstGeom>
              <a:blipFill>
                <a:blip r:embed="rId5"/>
                <a:stretch>
                  <a:fillRect l="-11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Oval 8">
            <a:extLst>
              <a:ext uri="{FF2B5EF4-FFF2-40B4-BE49-F238E27FC236}">
                <a16:creationId xmlns:a16="http://schemas.microsoft.com/office/drawing/2014/main" id="{2341AB29-CA9D-A4F3-DE7B-CBF539CC1BBB}"/>
              </a:ext>
            </a:extLst>
          </p:cNvPr>
          <p:cNvSpPr/>
          <p:nvPr/>
        </p:nvSpPr>
        <p:spPr>
          <a:xfrm>
            <a:off x="7288696" y="2247125"/>
            <a:ext cx="410817" cy="42962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312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9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60C93-8925-E117-06F6-79A1C862E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Limitations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0F3EFD-092C-5D36-1692-1593EDD1E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4CCC1C-7B48-C60F-D3F5-19C4E9874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A8BAE3-C527-1A22-B444-46C6492CC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18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3BA80C2-2211-9DF9-9E55-876D1C376F5C}"/>
              </a:ext>
            </a:extLst>
          </p:cNvPr>
          <p:cNvGrpSpPr/>
          <p:nvPr/>
        </p:nvGrpSpPr>
        <p:grpSpPr>
          <a:xfrm>
            <a:off x="2408959" y="2299969"/>
            <a:ext cx="7374082" cy="1723549"/>
            <a:chOff x="2408958" y="4257929"/>
            <a:chExt cx="7374082" cy="1723549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ED90A7E0-EA4E-9867-D7E8-23AF7F13DC8B}"/>
                    </a:ext>
                  </a:extLst>
                </p:cNvPr>
                <p:cNvSpPr txBox="1"/>
                <p:nvPr/>
              </p:nvSpPr>
              <p:spPr>
                <a:xfrm>
                  <a:off x="2408958" y="4781149"/>
                  <a:ext cx="7374082" cy="120032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342900" indent="-342900">
                    <a:buFont typeface="+mj-lt"/>
                    <a:buAutoNum type="arabicPeriod"/>
                  </a:pPr>
                  <a:r>
                    <a:rPr lang="en-US" sz="2400" dirty="0"/>
                    <a:t>Choose each action </a:t>
                  </a:r>
                  <a14:m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𝑚</m:t>
                      </m:r>
                    </m:oMath>
                  </a14:m>
                  <a:r>
                    <a:rPr lang="en-US" sz="2400" dirty="0"/>
                    <a:t> times</a:t>
                  </a:r>
                </a:p>
                <a:p>
                  <a:pPr marL="342900" indent="-342900">
                    <a:buFont typeface="+mj-lt"/>
                    <a:buAutoNum type="arabicPeriod"/>
                  </a:pPr>
                  <a:r>
                    <a:rPr lang="en-US" sz="2400" dirty="0"/>
                    <a:t>Find the empirically best action </a:t>
                  </a:r>
                  <a14:m>
                    <m:oMath xmlns:m="http://schemas.openxmlformats.org/officeDocument/2006/math">
                      <m:r>
                        <a:rPr lang="en-US" sz="2400" i="1" dirty="0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∈</m:t>
                      </m:r>
                      <m:r>
                        <m:rPr>
                          <m:lit/>
                        </m:rPr>
                        <a:rPr lang="en-US" sz="2400" b="0" i="1" dirty="0" smtClean="0">
                          <a:latin typeface="Cambria Math" panose="02040503050406030204" pitchFamily="18" charset="0"/>
                        </a:rPr>
                        <m:t>{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1,2,…,</m:t>
                      </m:r>
                      <m:r>
                        <a:rPr lang="en-US" sz="2400" b="0" i="1" dirty="0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m:rPr>
                          <m:lit/>
                        </m:rPr>
                        <a:rPr lang="en-US" sz="2400" b="0" i="1" dirty="0" smtClean="0">
                          <a:latin typeface="Cambria Math" panose="02040503050406030204" pitchFamily="18" charset="0"/>
                        </a:rPr>
                        <m:t>}</m:t>
                      </m:r>
                    </m:oMath>
                  </a14:m>
                  <a:endParaRPr lang="en-US" sz="2400" dirty="0"/>
                </a:p>
                <a:p>
                  <a:pPr marL="342900" indent="-342900">
                    <a:buFont typeface="+mj-lt"/>
                    <a:buAutoNum type="arabicPeriod"/>
                  </a:pPr>
                  <a:r>
                    <a:rPr lang="en-US" sz="2400" dirty="0"/>
                    <a:t>Choose </a:t>
                  </a:r>
                  <a14:m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𝐼</m:t>
                      </m:r>
                    </m:oMath>
                  </a14:m>
                  <a:r>
                    <a:rPr lang="en-US" sz="2400" dirty="0"/>
                    <a:t> for all remaining rounds </a:t>
                  </a:r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ED90A7E0-EA4E-9867-D7E8-23AF7F13DC8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408958" y="4781149"/>
                  <a:ext cx="7374082" cy="1200329"/>
                </a:xfrm>
                <a:prstGeom prst="rect">
                  <a:avLst/>
                </a:prstGeom>
                <a:blipFill>
                  <a:blip r:embed="rId2"/>
                  <a:stretch>
                    <a:fillRect l="-1375" t="-4211" b="-1052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6099B78-D2A5-A2CA-C6C1-4FD74551DDA0}"/>
                </a:ext>
              </a:extLst>
            </p:cNvPr>
            <p:cNvSpPr txBox="1"/>
            <p:nvPr/>
          </p:nvSpPr>
          <p:spPr>
            <a:xfrm>
              <a:off x="2408958" y="4257929"/>
              <a:ext cx="343073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/>
                <a:t>Recall the algorithm: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EE6D7D-FC8E-5459-5618-932F9455EE09}"/>
                  </a:ext>
                </a:extLst>
              </p:cNvPr>
              <p:cNvSpPr txBox="1"/>
              <p:nvPr/>
            </p:nvSpPr>
            <p:spPr>
              <a:xfrm>
                <a:off x="6478926" y="1976354"/>
                <a:ext cx="4410759" cy="58522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2400" dirty="0"/>
                  <a:t>Optimal choice: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400" i="1" dirty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⌈"/>
                        <m:endChr m:val="⌉"/>
                        <m:ctrlPr>
                          <a:rPr lang="en-US" sz="240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 dirty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n-US" sz="2400" b="0" i="0" dirty="0" smtClean="0">
                                    <a:latin typeface="Cambria Math" panose="02040503050406030204" pitchFamily="18" charset="0"/>
                                  </a:rPr>
                                  <m:t>Δ</m:t>
                                </m:r>
                              </m:e>
                              <m:sup>
                                <m: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func>
                          <m:funcPr>
                            <m:ctrlPr>
                              <a:rPr lang="en-US" sz="2400" b="0" i="1" dirty="0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dirty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400" b="0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f>
                                  <m:fPr>
                                    <m:ctrlP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  <m:sSup>
                                      <m:sSupPr>
                                        <m:ctrlPr>
                                          <a:rPr lang="en-US" sz="2400" b="0" i="1" dirty="0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2400" b="0" i="0" dirty="0" smtClean="0">
                                            <a:latin typeface="Cambria Math" panose="02040503050406030204" pitchFamily="18" charset="0"/>
                                          </a:rPr>
                                          <m:t>Δ</m:t>
                                        </m:r>
                                      </m:e>
                                      <m:sup>
                                        <m:r>
                                          <a:rPr lang="en-US" sz="2400" b="0" i="1" dirty="0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r>
                                      <a:rPr lang="en-US" sz="2400" b="0" i="1" dirty="0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den>
                                </m:f>
                              </m:e>
                            </m:d>
                          </m:e>
                        </m:func>
                      </m:e>
                    </m:d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EE6D7D-FC8E-5459-5618-932F9455EE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8926" y="1976354"/>
                <a:ext cx="4410759" cy="585225"/>
              </a:xfrm>
              <a:prstGeom prst="rect">
                <a:avLst/>
              </a:prstGeom>
              <a:blipFill>
                <a:blip r:embed="rId3"/>
                <a:stretch>
                  <a:fillRect l="-4310" b="-170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90C51C4-56A0-26C7-3480-3E5B2325A8B3}"/>
                  </a:ext>
                </a:extLst>
              </p:cNvPr>
              <p:cNvSpPr txBox="1"/>
              <p:nvPr/>
            </p:nvSpPr>
            <p:spPr>
              <a:xfrm>
                <a:off x="3229304" y="4285128"/>
                <a:ext cx="6096000" cy="67589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altLang="zh-CN" sz="2400" dirty="0"/>
                  <a:t>Regret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sz="2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latin typeface="Cambria Math" panose="02040503050406030204" pitchFamily="18" charset="0"/>
                          </a:rPr>
                          <m:t>R</m:t>
                        </m:r>
                      </m:e>
                      <m:sub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CN" sz="240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CN" sz="2400">
                        <a:latin typeface="Cambria Math" panose="02040503050406030204" pitchFamily="18" charset="0"/>
                      </a:rPr>
                      <m:t>min</m:t>
                    </m:r>
                    <m:d>
                      <m:dPr>
                        <m:begChr m:val="{"/>
                        <m:endChr m:val="}"/>
                        <m:ctrlPr>
                          <a:rPr lang="en-US" altLang="zh-CN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zh-CN" sz="2400">
                            <a:latin typeface="Cambria Math" panose="02040503050406030204" pitchFamily="18" charset="0"/>
                          </a:rPr>
                          <m:t>nΔ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sty m:val="p"/>
                          </m:rPr>
                          <a:rPr lang="en-US" altLang="zh-CN" sz="2400">
                            <a:latin typeface="Cambria Math" panose="02040503050406030204" pitchFamily="18" charset="0"/>
                          </a:rPr>
                          <m:t>Δ</m:t>
                        </m:r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2400">
                                <a:latin typeface="Cambria Math" panose="02040503050406030204" pitchFamily="18" charset="0"/>
                              </a:rPr>
                              <m:t>Δ</m:t>
                            </m:r>
                          </m:den>
                        </m:f>
                        <m:func>
                          <m:funcPr>
                            <m:ctrlPr>
                              <a:rPr lang="zh-CN" altLang="en-US" sz="2400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zh-CN" sz="2400">
                                <a:latin typeface="Cambria Math" panose="02040503050406030204" pitchFamily="18" charset="0"/>
                              </a:rPr>
                              <m:t>log</m:t>
                            </m:r>
                          </m:fName>
                          <m:e>
                            <m:f>
                              <m:fPr>
                                <m:ctrlP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  <m:t>𝑛</m:t>
                                </m:r>
                                <m:sSup>
                                  <m:sSupPr>
                                    <m:ctrlPr>
                                      <a:rPr lang="en-US" altLang="zh-CN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CN" sz="2400">
                                        <a:latin typeface="Cambria Math" panose="02040503050406030204" pitchFamily="18" charset="0"/>
                                      </a:rPr>
                                      <m:t>Δ</m:t>
                                    </m:r>
                                  </m:e>
                                  <m:sup>
                                    <m:r>
                                      <a:rPr lang="en-US" altLang="zh-CN" sz="24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r>
                                  <a:rPr lang="en-US" altLang="zh-CN" sz="2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e>
                        </m:func>
                        <m:r>
                          <a:rPr lang="en-US" altLang="zh-CN" sz="2400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US" altLang="zh-CN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</m:num>
                          <m:den>
                            <m:r>
                              <m:rPr>
                                <m:sty m:val="p"/>
                              </m:rPr>
                              <a:rPr lang="en-US" altLang="zh-CN" sz="2400">
                                <a:latin typeface="Cambria Math" panose="02040503050406030204" pitchFamily="18" charset="0"/>
                              </a:rPr>
                              <m:t>Δ</m:t>
                            </m:r>
                          </m:den>
                        </m:f>
                        <m:r>
                          <m:rPr>
                            <m:nor/>
                          </m:rPr>
                          <a:rPr lang="en-US" sz="2400" dirty="0"/>
                          <m:t> </m:t>
                        </m:r>
                      </m:e>
                    </m:d>
                  </m:oMath>
                </a14:m>
                <a:endParaRPr lang="en-US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90C51C4-56A0-26C7-3480-3E5B2325A8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9304" y="4285128"/>
                <a:ext cx="6096000" cy="675891"/>
              </a:xfrm>
              <a:prstGeom prst="rect">
                <a:avLst/>
              </a:prstGeom>
              <a:blipFill>
                <a:blip r:embed="rId4"/>
                <a:stretch>
                  <a:fillRect l="-1663" b="-740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7CFB268-4196-2385-4BCF-6B7AE7EA0CB0}"/>
                  </a:ext>
                </a:extLst>
              </p:cNvPr>
              <p:cNvSpPr txBox="1"/>
              <p:nvPr/>
            </p:nvSpPr>
            <p:spPr>
              <a:xfrm>
                <a:off x="7010400" y="1571526"/>
                <a:ext cx="373117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Needs prior knowledge of </a:t>
                </a:r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dirty="0">
                    <a:solidFill>
                      <a:srgbClr val="FF0000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Δ</m:t>
                    </m:r>
                  </m:oMath>
                </a14:m>
                <a:endParaRPr 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7CFB268-4196-2385-4BCF-6B7AE7EA0C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10400" y="1571526"/>
                <a:ext cx="3731172" cy="369332"/>
              </a:xfrm>
              <a:prstGeom prst="rect">
                <a:avLst/>
              </a:prstGeom>
              <a:blipFill>
                <a:blip r:embed="rId5"/>
                <a:stretch>
                  <a:fillRect l="-1361" t="-6667" b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77C66417-16C0-931D-3D53-E6FF80F53AD8}"/>
              </a:ext>
            </a:extLst>
          </p:cNvPr>
          <p:cNvSpPr txBox="1"/>
          <p:nvPr/>
        </p:nvSpPr>
        <p:spPr>
          <a:xfrm>
            <a:off x="5324055" y="5212213"/>
            <a:ext cx="39127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Empirically, all variants of it are at least </a:t>
            </a:r>
            <a:r>
              <a:rPr lang="en-US" b="1" u="sng" dirty="0">
                <a:solidFill>
                  <a:srgbClr val="FF0000"/>
                </a:solidFill>
              </a:rPr>
              <a:t>a factor of 2</a:t>
            </a:r>
            <a:r>
              <a:rPr lang="en-US" dirty="0">
                <a:solidFill>
                  <a:srgbClr val="FF0000"/>
                </a:solidFill>
              </a:rPr>
              <a:t> from the optimal regret </a:t>
            </a:r>
          </a:p>
        </p:txBody>
      </p:sp>
      <p:pic>
        <p:nvPicPr>
          <p:cNvPr id="16" name="Picture 5" descr="Machado: Regrets, have you had a few? Perhaps too many to mention? |  Healthing.ca">
            <a:extLst>
              <a:ext uri="{FF2B5EF4-FFF2-40B4-BE49-F238E27FC236}">
                <a16:creationId xmlns:a16="http://schemas.microsoft.com/office/drawing/2014/main" id="{CE8F073B-6C7C-ADB5-C31D-51763AC2CC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67" r="13285"/>
          <a:stretch/>
        </p:blipFill>
        <p:spPr bwMode="auto">
          <a:xfrm>
            <a:off x="9226676" y="4926078"/>
            <a:ext cx="1112729" cy="1148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525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 exploration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Epoch greedy [LZ08]</a:t>
            </a:r>
          </a:p>
          <a:p>
            <a:pPr lvl="1"/>
            <a:r>
              <a:rPr lang="en-US" dirty="0"/>
              <a:t>A variant of explore then commit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19</a:t>
            </a:fld>
            <a:endParaRPr lang="en-US"/>
          </a:p>
        </p:txBody>
      </p:sp>
      <p:sp>
        <p:nvSpPr>
          <p:cNvPr id="42" name="TextBox 41"/>
          <p:cNvSpPr txBox="1"/>
          <p:nvPr/>
        </p:nvSpPr>
        <p:spPr>
          <a:xfrm>
            <a:off x="245007" y="3017352"/>
            <a:ext cx="218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Explore by one step</a:t>
            </a:r>
          </a:p>
        </p:txBody>
      </p:sp>
      <p:grpSp>
        <p:nvGrpSpPr>
          <p:cNvPr id="1043" name="Group 1042"/>
          <p:cNvGrpSpPr/>
          <p:nvPr/>
        </p:nvGrpSpPr>
        <p:grpSpPr>
          <a:xfrm>
            <a:off x="2538413" y="3399468"/>
            <a:ext cx="6029354" cy="767778"/>
            <a:chOff x="2538413" y="3399468"/>
            <a:chExt cx="6029354" cy="767778"/>
          </a:xfrm>
        </p:grpSpPr>
        <p:cxnSp>
          <p:nvCxnSpPr>
            <p:cNvPr id="21" name="Straight Arrow Connector 20"/>
            <p:cNvCxnSpPr/>
            <p:nvPr/>
          </p:nvCxnSpPr>
          <p:spPr>
            <a:xfrm>
              <a:off x="5211098" y="3399468"/>
              <a:ext cx="0" cy="41126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38413" y="3876675"/>
              <a:ext cx="6029354" cy="290571"/>
            </a:xfrm>
            <a:prstGeom prst="rect">
              <a:avLst/>
            </a:prstGeom>
          </p:spPr>
        </p:pic>
      </p:grpSp>
      <p:grpSp>
        <p:nvGrpSpPr>
          <p:cNvPr id="1044" name="Group 1043"/>
          <p:cNvGrpSpPr/>
          <p:nvPr/>
        </p:nvGrpSpPr>
        <p:grpSpPr>
          <a:xfrm>
            <a:off x="3043239" y="4221991"/>
            <a:ext cx="4386688" cy="764346"/>
            <a:chOff x="3043239" y="4221991"/>
            <a:chExt cx="4386688" cy="764346"/>
          </a:xfrm>
        </p:grpSpPr>
        <p:cxnSp>
          <p:nvCxnSpPr>
            <p:cNvPr id="32" name="Straight Connector 31"/>
            <p:cNvCxnSpPr/>
            <p:nvPr/>
          </p:nvCxnSpPr>
          <p:spPr>
            <a:xfrm flipH="1" flipV="1">
              <a:off x="5211098" y="4221991"/>
              <a:ext cx="0" cy="411480"/>
            </a:xfrm>
            <a:prstGeom prst="line">
              <a:avLst/>
            </a:prstGeom>
            <a:ln w="28575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24" name="Picture 102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43239" y="4729161"/>
              <a:ext cx="4386688" cy="257176"/>
            </a:xfrm>
            <a:prstGeom prst="rect">
              <a:avLst/>
            </a:prstGeom>
          </p:spPr>
        </p:pic>
      </p:grpSp>
      <p:grpSp>
        <p:nvGrpSpPr>
          <p:cNvPr id="1048" name="Group 1047"/>
          <p:cNvGrpSpPr/>
          <p:nvPr/>
        </p:nvGrpSpPr>
        <p:grpSpPr>
          <a:xfrm>
            <a:off x="5211098" y="4827984"/>
            <a:ext cx="2739704" cy="731520"/>
            <a:chOff x="5211098" y="4827984"/>
            <a:chExt cx="2739704" cy="731520"/>
          </a:xfrm>
        </p:grpSpPr>
        <p:grpSp>
          <p:nvGrpSpPr>
            <p:cNvPr id="1047" name="Group 1046"/>
            <p:cNvGrpSpPr/>
            <p:nvPr/>
          </p:nvGrpSpPr>
          <p:grpSpPr>
            <a:xfrm>
              <a:off x="5211098" y="4827984"/>
              <a:ext cx="2739704" cy="731520"/>
              <a:chOff x="5211098" y="4827984"/>
              <a:chExt cx="2739704" cy="731520"/>
            </a:xfrm>
          </p:grpSpPr>
          <p:cxnSp>
            <p:nvCxnSpPr>
              <p:cNvPr id="8" name="Straight Arrow Connector 7"/>
              <p:cNvCxnSpPr/>
              <p:nvPr/>
            </p:nvCxnSpPr>
            <p:spPr>
              <a:xfrm>
                <a:off x="5211098" y="5078879"/>
                <a:ext cx="0" cy="411480"/>
              </a:xfrm>
              <a:prstGeom prst="straightConnector1">
                <a:avLst/>
              </a:prstGeom>
              <a:ln w="28575"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/>
              <p:cNvCxnSpPr/>
              <p:nvPr/>
            </p:nvCxnSpPr>
            <p:spPr>
              <a:xfrm flipH="1" flipV="1">
                <a:off x="5211601" y="5543277"/>
                <a:ext cx="2722849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>
                <a:off x="7939087" y="4827984"/>
                <a:ext cx="0" cy="731520"/>
              </a:xfrm>
              <a:prstGeom prst="line">
                <a:avLst/>
              </a:prstGeom>
              <a:ln w="28575">
                <a:headEnd type="non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Arrow Connector 58"/>
              <p:cNvCxnSpPr/>
              <p:nvPr/>
            </p:nvCxnSpPr>
            <p:spPr>
              <a:xfrm flipV="1">
                <a:off x="7493602" y="4841118"/>
                <a:ext cx="457200" cy="0"/>
              </a:xfrm>
              <a:prstGeom prst="straightConnector1">
                <a:avLst/>
              </a:prstGeom>
              <a:ln w="28575"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69312" y="5229224"/>
              <a:ext cx="1009068" cy="256032"/>
            </a:xfrm>
            <a:prstGeom prst="rect">
              <a:avLst/>
            </a:prstGeom>
          </p:spPr>
        </p:pic>
      </p:grpSp>
      <p:sp>
        <p:nvSpPr>
          <p:cNvPr id="72" name="TextBox 71"/>
          <p:cNvSpPr txBox="1"/>
          <p:nvPr/>
        </p:nvSpPr>
        <p:spPr>
          <a:xfrm>
            <a:off x="245007" y="4644897"/>
            <a:ext cx="2175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Exploit by one epoch</a:t>
            </a:r>
          </a:p>
        </p:txBody>
      </p:sp>
      <p:sp>
        <p:nvSpPr>
          <p:cNvPr id="1029" name="Rectangle 1028"/>
          <p:cNvSpPr/>
          <p:nvPr/>
        </p:nvSpPr>
        <p:spPr>
          <a:xfrm>
            <a:off x="4729504" y="4703254"/>
            <a:ext cx="401296" cy="32813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50" name="Group 1049"/>
          <p:cNvGrpSpPr/>
          <p:nvPr/>
        </p:nvGrpSpPr>
        <p:grpSpPr>
          <a:xfrm>
            <a:off x="7980217" y="3141471"/>
            <a:ext cx="2698938" cy="1080519"/>
            <a:chOff x="7980217" y="3141471"/>
            <a:chExt cx="2698938" cy="1080519"/>
          </a:xfrm>
        </p:grpSpPr>
        <p:pic>
          <p:nvPicPr>
            <p:cNvPr id="1030" name="Picture 102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255851" y="3141471"/>
              <a:ext cx="2423304" cy="295011"/>
            </a:xfrm>
            <a:prstGeom prst="rect">
              <a:avLst/>
            </a:prstGeom>
          </p:spPr>
        </p:pic>
        <p:sp>
          <p:nvSpPr>
            <p:cNvPr id="1034" name="Rectangle 1033"/>
            <p:cNvSpPr/>
            <p:nvPr/>
          </p:nvSpPr>
          <p:spPr>
            <a:xfrm>
              <a:off x="7980217" y="3810729"/>
              <a:ext cx="630017" cy="411261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36" name="Straight Arrow Connector 1035"/>
            <p:cNvCxnSpPr>
              <a:stCxn id="1034" idx="0"/>
            </p:cNvCxnSpPr>
            <p:nvPr/>
          </p:nvCxnSpPr>
          <p:spPr>
            <a:xfrm flipV="1">
              <a:off x="8295226" y="3478221"/>
              <a:ext cx="236257" cy="33250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51" name="Group 1050"/>
          <p:cNvGrpSpPr/>
          <p:nvPr/>
        </p:nvGrpSpPr>
        <p:grpSpPr>
          <a:xfrm>
            <a:off x="9544050" y="3409950"/>
            <a:ext cx="2581275" cy="1002903"/>
            <a:chOff x="9544050" y="3409950"/>
            <a:chExt cx="2581275" cy="1002903"/>
          </a:xfrm>
        </p:grpSpPr>
        <p:sp>
          <p:nvSpPr>
            <p:cNvPr id="1031" name="TextBox 1030"/>
            <p:cNvSpPr txBox="1"/>
            <p:nvPr/>
          </p:nvSpPr>
          <p:spPr>
            <a:xfrm>
              <a:off x="9544050" y="3489523"/>
              <a:ext cx="258127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Size of hypothesis space, which makes the exploration </a:t>
              </a:r>
              <a:r>
                <a:rPr lang="en-US" u="sng" dirty="0"/>
                <a:t>adaptive</a:t>
              </a:r>
            </a:p>
          </p:txBody>
        </p:sp>
        <p:cxnSp>
          <p:nvCxnSpPr>
            <p:cNvPr id="1039" name="Straight Connector 1038"/>
            <p:cNvCxnSpPr/>
            <p:nvPr/>
          </p:nvCxnSpPr>
          <p:spPr>
            <a:xfrm>
              <a:off x="10274300" y="3409950"/>
              <a:ext cx="304739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49" name="Group 1048"/>
          <p:cNvGrpSpPr/>
          <p:nvPr/>
        </p:nvGrpSpPr>
        <p:grpSpPr>
          <a:xfrm>
            <a:off x="2467179" y="3203575"/>
            <a:ext cx="2744105" cy="2353072"/>
            <a:chOff x="2467179" y="3203575"/>
            <a:chExt cx="2744105" cy="2353072"/>
          </a:xfrm>
        </p:grpSpPr>
        <p:cxnSp>
          <p:nvCxnSpPr>
            <p:cNvPr id="31" name="Straight Connector 30"/>
            <p:cNvCxnSpPr/>
            <p:nvPr/>
          </p:nvCxnSpPr>
          <p:spPr>
            <a:xfrm>
              <a:off x="2470150" y="3203575"/>
              <a:ext cx="0" cy="2353072"/>
            </a:xfrm>
            <a:prstGeom prst="line">
              <a:avLst/>
            </a:prstGeom>
            <a:ln w="28575"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Arrow Connector 52"/>
            <p:cNvCxnSpPr/>
            <p:nvPr/>
          </p:nvCxnSpPr>
          <p:spPr>
            <a:xfrm flipV="1">
              <a:off x="2467179" y="3217900"/>
              <a:ext cx="1321561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9" name="Picture 6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45173" y="5229224"/>
              <a:ext cx="1152146" cy="256032"/>
            </a:xfrm>
            <a:prstGeom prst="rect">
              <a:avLst/>
            </a:prstGeom>
          </p:spPr>
        </p:pic>
        <p:cxnSp>
          <p:nvCxnSpPr>
            <p:cNvPr id="88" name="Straight Connector 87"/>
            <p:cNvCxnSpPr/>
            <p:nvPr/>
          </p:nvCxnSpPr>
          <p:spPr>
            <a:xfrm flipH="1">
              <a:off x="2474120" y="5544039"/>
              <a:ext cx="2737164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52" name="Picture 105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76675" y="3095624"/>
            <a:ext cx="2986100" cy="27006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474423" y="4198962"/>
            <a:ext cx="17469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Length of epoch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1486" y="4764275"/>
            <a:ext cx="3520500" cy="366575"/>
          </a:xfrm>
          <a:prstGeom prst="rect">
            <a:avLst/>
          </a:prstGeom>
        </p:spPr>
      </p:pic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798A957-A0F4-1DBF-F36F-80850C17A4B9}"/>
              </a:ext>
            </a:extLst>
          </p:cNvPr>
          <p:cNvGrpSpPr/>
          <p:nvPr/>
        </p:nvGrpSpPr>
        <p:grpSpPr>
          <a:xfrm>
            <a:off x="7986189" y="1043034"/>
            <a:ext cx="3366051" cy="777460"/>
            <a:chOff x="7054574" y="503583"/>
            <a:chExt cx="3366051" cy="77746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A3DC5D9-1B1E-604A-BB1C-245955A728B3}"/>
                </a:ext>
              </a:extLst>
            </p:cNvPr>
            <p:cNvSpPr txBox="1"/>
            <p:nvPr/>
          </p:nvSpPr>
          <p:spPr>
            <a:xfrm>
              <a:off x="7518398" y="503583"/>
              <a:ext cx="29022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00CC00"/>
                  </a:solidFill>
                </a:rPr>
                <a:t>Reward estimation in MAB:</a:t>
              </a:r>
            </a:p>
          </p:txBody>
        </p:sp>
        <p:pic>
          <p:nvPicPr>
            <p:cNvPr id="12" name="Picture 8" descr="Download Paper Clipart Note Taking - Clip Art Take Note - Full ...">
              <a:extLst>
                <a:ext uri="{FF2B5EF4-FFF2-40B4-BE49-F238E27FC236}">
                  <a16:creationId xmlns:a16="http://schemas.microsoft.com/office/drawing/2014/main" id="{547FC61A-DBDC-6B95-73E1-310F3D37AC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4574" y="561251"/>
              <a:ext cx="433318" cy="442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1332BBB9-1959-999E-01E6-E7DB2A3340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624417" y="835353"/>
              <a:ext cx="2626599" cy="4456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22649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0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72" grpId="0"/>
      <p:bldP spid="1029" grpId="0" animBg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Problem formulation</a:t>
            </a:r>
          </a:p>
          <a:p>
            <a:r>
              <a:rPr lang="en-US" dirty="0"/>
              <a:t>Classical exploration strategies</a:t>
            </a:r>
          </a:p>
          <a:p>
            <a:r>
              <a:rPr lang="en-US" dirty="0"/>
              <a:t>Advanced bandit problems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</a:t>
            </a:fld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A25A2BF-2882-676C-108E-B97A40A0621F}"/>
              </a:ext>
            </a:extLst>
          </p:cNvPr>
          <p:cNvGrpSpPr/>
          <p:nvPr/>
        </p:nvGrpSpPr>
        <p:grpSpPr>
          <a:xfrm>
            <a:off x="5794625" y="2496620"/>
            <a:ext cx="3280881" cy="667820"/>
            <a:chOff x="5794625" y="2496620"/>
            <a:chExt cx="3280881" cy="667820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128D2ADF-E249-1597-443D-23F49E45717D}"/>
                </a:ext>
              </a:extLst>
            </p:cNvPr>
            <p:cNvSpPr txBox="1"/>
            <p:nvPr/>
          </p:nvSpPr>
          <p:spPr>
            <a:xfrm>
              <a:off x="6096000" y="2658221"/>
              <a:ext cx="29795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Beyond our textbook!</a:t>
              </a:r>
            </a:p>
          </p:txBody>
        </p:sp>
        <p:sp>
          <p:nvSpPr>
            <p:cNvPr id="3" name="Right Brace 2">
              <a:extLst>
                <a:ext uri="{FF2B5EF4-FFF2-40B4-BE49-F238E27FC236}">
                  <a16:creationId xmlns:a16="http://schemas.microsoft.com/office/drawing/2014/main" id="{8D23C927-CA18-153D-B173-E21EC74E9FB6}"/>
                </a:ext>
              </a:extLst>
            </p:cNvPr>
            <p:cNvSpPr/>
            <p:nvPr/>
          </p:nvSpPr>
          <p:spPr>
            <a:xfrm>
              <a:off x="5794625" y="2496620"/>
              <a:ext cx="226031" cy="667820"/>
            </a:xfrm>
            <a:prstGeom prst="rightBrac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41755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 exploration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𝜖</m:t>
                    </m:r>
                  </m:oMath>
                </a14:m>
                <a:r>
                  <a:rPr lang="en-US" dirty="0"/>
                  <a:t>-greedy [Aue02]</a:t>
                </a:r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t="-28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20</a:t>
            </a:fld>
            <a:endParaRPr lang="en-US"/>
          </a:p>
        </p:txBody>
      </p:sp>
      <p:pic>
        <p:nvPicPr>
          <p:cNvPr id="1026" name="Picture 2" descr="Just Flip A Coi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1591" y="2848388"/>
            <a:ext cx="536575" cy="536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9739" y="2976837"/>
            <a:ext cx="2297232" cy="34062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0394E96A-11AA-E7E2-BEC4-18BEEBAA461B}"/>
              </a:ext>
            </a:extLst>
          </p:cNvPr>
          <p:cNvGrpSpPr/>
          <p:nvPr/>
        </p:nvGrpSpPr>
        <p:grpSpPr>
          <a:xfrm>
            <a:off x="5788558" y="3414644"/>
            <a:ext cx="3240590" cy="1132240"/>
            <a:chOff x="5788558" y="3414644"/>
            <a:chExt cx="3240590" cy="1132240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20364" y="3589874"/>
              <a:ext cx="793616" cy="307729"/>
            </a:xfrm>
            <a:prstGeom prst="rect">
              <a:avLst/>
            </a:prstGeom>
          </p:spPr>
        </p:pic>
        <p:cxnSp>
          <p:nvCxnSpPr>
            <p:cNvPr id="10" name="Straight Arrow Connector 9"/>
            <p:cNvCxnSpPr/>
            <p:nvPr/>
          </p:nvCxnSpPr>
          <p:spPr>
            <a:xfrm>
              <a:off x="5959060" y="3414644"/>
              <a:ext cx="675861" cy="65819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788558" y="4250701"/>
              <a:ext cx="3240590" cy="296183"/>
            </a:xfrm>
            <a:prstGeom prst="rect">
              <a:avLst/>
            </a:prstGeom>
          </p:spPr>
        </p:pic>
      </p:grpSp>
      <p:grpSp>
        <p:nvGrpSpPr>
          <p:cNvPr id="46" name="Group 45"/>
          <p:cNvGrpSpPr/>
          <p:nvPr/>
        </p:nvGrpSpPr>
        <p:grpSpPr>
          <a:xfrm>
            <a:off x="3414642" y="4598504"/>
            <a:ext cx="4571547" cy="1371888"/>
            <a:chOff x="3414642" y="4598504"/>
            <a:chExt cx="4571547" cy="1371888"/>
          </a:xfrm>
        </p:grpSpPr>
        <p:cxnSp>
          <p:nvCxnSpPr>
            <p:cNvPr id="20" name="Straight Arrow Connector 19"/>
            <p:cNvCxnSpPr/>
            <p:nvPr/>
          </p:nvCxnSpPr>
          <p:spPr>
            <a:xfrm>
              <a:off x="4576417" y="4629426"/>
              <a:ext cx="830470" cy="901148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/>
            <p:nvPr/>
          </p:nvCxnSpPr>
          <p:spPr>
            <a:xfrm flipH="1">
              <a:off x="5733774" y="4598504"/>
              <a:ext cx="874643" cy="93207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414642" y="5675793"/>
              <a:ext cx="4571547" cy="294599"/>
            </a:xfrm>
            <a:prstGeom prst="rect">
              <a:avLst/>
            </a:prstGeom>
          </p:spPr>
        </p:pic>
      </p:grpSp>
      <p:grpSp>
        <p:nvGrpSpPr>
          <p:cNvPr id="29" name="Group 28"/>
          <p:cNvGrpSpPr/>
          <p:nvPr/>
        </p:nvGrpSpPr>
        <p:grpSpPr>
          <a:xfrm rot="10800000">
            <a:off x="2405892" y="3101009"/>
            <a:ext cx="787881" cy="2721112"/>
            <a:chOff x="6097293" y="3125876"/>
            <a:chExt cx="1402504" cy="1920240"/>
          </a:xfrm>
        </p:grpSpPr>
        <p:cxnSp>
          <p:nvCxnSpPr>
            <p:cNvPr id="30" name="Straight Connector 29"/>
            <p:cNvCxnSpPr/>
            <p:nvPr/>
          </p:nvCxnSpPr>
          <p:spPr>
            <a:xfrm>
              <a:off x="6097293" y="3137587"/>
              <a:ext cx="1395211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7483129" y="3125876"/>
              <a:ext cx="0" cy="192024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6104586" y="5038693"/>
              <a:ext cx="1395211" cy="0"/>
            </a:xfrm>
            <a:prstGeom prst="line">
              <a:avLst/>
            </a:prstGeom>
            <a:ln w="28575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6922052" y="1736037"/>
            <a:ext cx="3613426" cy="369332"/>
            <a:chOff x="8406296" y="2288209"/>
            <a:chExt cx="3613426" cy="369332"/>
          </a:xfrm>
        </p:grpSpPr>
        <p:sp>
          <p:nvSpPr>
            <p:cNvPr id="33" name="TextBox 32"/>
            <p:cNvSpPr txBox="1"/>
            <p:nvPr/>
          </p:nvSpPr>
          <p:spPr>
            <a:xfrm>
              <a:off x="8406296" y="2288209"/>
              <a:ext cx="361342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Constant      leads to linear regret!</a:t>
              </a:r>
            </a:p>
          </p:txBody>
        </p:sp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9389784" y="2393087"/>
              <a:ext cx="203689" cy="184290"/>
            </a:xfrm>
            <a:prstGeom prst="rect">
              <a:avLst/>
            </a:prstGeom>
          </p:spPr>
        </p:pic>
      </p:grpSp>
      <p:cxnSp>
        <p:nvCxnSpPr>
          <p:cNvPr id="40" name="Straight Connector 39"/>
          <p:cNvCxnSpPr/>
          <p:nvPr/>
        </p:nvCxnSpPr>
        <p:spPr>
          <a:xfrm flipV="1">
            <a:off x="7898296" y="3339548"/>
            <a:ext cx="34455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8220765" y="3502991"/>
            <a:ext cx="19745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Arm selection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6926469" y="1965738"/>
            <a:ext cx="4713357" cy="1200329"/>
            <a:chOff x="6926469" y="1965738"/>
            <a:chExt cx="4713357" cy="120032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994288" y="2106887"/>
              <a:ext cx="2934336" cy="390771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6926469" y="1965738"/>
              <a:ext cx="47133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dirty="0"/>
                <a:t>By setting                                                         , we have</a:t>
              </a:r>
            </a:p>
            <a:p>
              <a:r>
                <a:rPr lang="en-US" dirty="0"/>
                <a:t>                                                                                                 </a:t>
              </a: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558162" y="2470770"/>
              <a:ext cx="4010737" cy="387540"/>
            </a:xfrm>
            <a:prstGeom prst="rect">
              <a:avLst/>
            </a:prstGeom>
          </p:spPr>
        </p:pic>
      </p:grpSp>
      <p:grpSp>
        <p:nvGrpSpPr>
          <p:cNvPr id="17" name="Group 16"/>
          <p:cNvGrpSpPr/>
          <p:nvPr/>
        </p:nvGrpSpPr>
        <p:grpSpPr>
          <a:xfrm>
            <a:off x="7050156" y="521252"/>
            <a:ext cx="3584257" cy="744332"/>
            <a:chOff x="7050156" y="521252"/>
            <a:chExt cx="3584257" cy="744332"/>
          </a:xfrm>
        </p:grpSpPr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622674" y="833436"/>
              <a:ext cx="3011739" cy="432148"/>
            </a:xfrm>
            <a:prstGeom prst="rect">
              <a:avLst/>
            </a:prstGeom>
          </p:spPr>
        </p:pic>
        <p:grpSp>
          <p:nvGrpSpPr>
            <p:cNvPr id="44" name="Group 43"/>
            <p:cNvGrpSpPr/>
            <p:nvPr/>
          </p:nvGrpSpPr>
          <p:grpSpPr>
            <a:xfrm>
              <a:off x="7050156" y="521252"/>
              <a:ext cx="3366051" cy="499855"/>
              <a:chOff x="7054574" y="503583"/>
              <a:chExt cx="3366051" cy="499855"/>
            </a:xfrm>
          </p:grpSpPr>
          <p:sp>
            <p:nvSpPr>
              <p:cNvPr id="49" name="TextBox 48"/>
              <p:cNvSpPr txBox="1"/>
              <p:nvPr/>
            </p:nvSpPr>
            <p:spPr>
              <a:xfrm>
                <a:off x="7518398" y="503583"/>
                <a:ext cx="290222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b="1" dirty="0">
                    <a:solidFill>
                      <a:srgbClr val="00CC00"/>
                    </a:solidFill>
                  </a:rPr>
                  <a:t>Lower regret bound of MAB:</a:t>
                </a:r>
              </a:p>
            </p:txBody>
          </p:sp>
          <p:pic>
            <p:nvPicPr>
              <p:cNvPr id="50" name="Picture 8" descr="Download Paper Clipart Note Taking - Clip Art Take Note - Full ...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54574" y="561251"/>
                <a:ext cx="433318" cy="4421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3" name="TextBox 22"/>
          <p:cNvSpPr txBox="1"/>
          <p:nvPr/>
        </p:nvSpPr>
        <p:spPr>
          <a:xfrm>
            <a:off x="8198678" y="4912138"/>
            <a:ext cx="33925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u="sng" dirty="0">
                <a:solidFill>
                  <a:srgbClr val="FF0000"/>
                </a:solidFill>
              </a:rPr>
              <a:t>Non-adaptive</a:t>
            </a:r>
            <a:r>
              <a:rPr lang="en-US" i="1" dirty="0">
                <a:solidFill>
                  <a:srgbClr val="FF0000"/>
                </a:solidFill>
              </a:rPr>
              <a:t>; often leads to sub-optimal performance in practice</a:t>
            </a:r>
            <a:r>
              <a:rPr lang="en-US" altLang="zh-CN" i="1" dirty="0">
                <a:solidFill>
                  <a:srgbClr val="FF0000"/>
                </a:solidFill>
              </a:rPr>
              <a:t>!</a:t>
            </a:r>
            <a:endParaRPr lang="en-US" i="1" dirty="0">
              <a:solidFill>
                <a:srgbClr val="FF0000"/>
              </a:solidFill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9488557" y="1016000"/>
            <a:ext cx="432904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 flipV="1">
            <a:off x="9931936" y="2817019"/>
            <a:ext cx="149568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C880CC9-B8D3-C45A-8B8C-CAE91C5B3527}"/>
              </a:ext>
            </a:extLst>
          </p:cNvPr>
          <p:cNvGrpSpPr/>
          <p:nvPr/>
        </p:nvGrpSpPr>
        <p:grpSpPr>
          <a:xfrm>
            <a:off x="3087885" y="3410226"/>
            <a:ext cx="2566377" cy="1144398"/>
            <a:chOff x="3087885" y="3410226"/>
            <a:chExt cx="2566377" cy="1144398"/>
          </a:xfrm>
        </p:grpSpPr>
        <p:cxnSp>
          <p:nvCxnSpPr>
            <p:cNvPr id="8" name="Straight Arrow Connector 7"/>
            <p:cNvCxnSpPr/>
            <p:nvPr/>
          </p:nvCxnSpPr>
          <p:spPr>
            <a:xfrm flipH="1">
              <a:off x="4589670" y="3410226"/>
              <a:ext cx="803965" cy="653774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723954" y="3564473"/>
              <a:ext cx="821084" cy="310896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3087885" y="4196728"/>
              <a:ext cx="2566377" cy="357896"/>
            </a:xfrm>
            <a:prstGeom prst="rect">
              <a:avLst/>
            </a:prstGeom>
          </p:spPr>
        </p:pic>
      </p:grpSp>
      <p:sp>
        <p:nvSpPr>
          <p:cNvPr id="16" name="Footer Placeholder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346756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  <p:bldP spid="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9933F-C485-6B5D-B4D2-E4686E171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Optimism </a:t>
            </a:r>
            <a:r>
              <a:rPr lang="en-US" altLang="zh-CN" dirty="0"/>
              <a:t>p</a:t>
            </a:r>
            <a:r>
              <a:rPr lang="en-US" dirty="0"/>
              <a:t>rinciple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E4550F-0BB7-232E-AAA3-3F5D0739C0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BB9533-01E6-F456-46E7-159CC5334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9ADF6B-0FF2-AF44-395B-8DAADE592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21</a:t>
            </a:fld>
            <a:endParaRPr lang="en-US"/>
          </a:p>
        </p:txBody>
      </p:sp>
      <p:pic>
        <p:nvPicPr>
          <p:cNvPr id="1030" name="Picture 6" descr="Optimism is the best way to see life fun turtle design. | Poster">
            <a:extLst>
              <a:ext uri="{FF2B5EF4-FFF2-40B4-BE49-F238E27FC236}">
                <a16:creationId xmlns:a16="http://schemas.microsoft.com/office/drawing/2014/main" id="{A239C82A-B2FD-5632-C44F-FECC0C879E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6" b="10456"/>
          <a:stretch/>
        </p:blipFill>
        <p:spPr bwMode="auto">
          <a:xfrm>
            <a:off x="3836581" y="1546471"/>
            <a:ext cx="4316819" cy="471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714A90B-BF4E-03BF-AD2F-53B834475401}"/>
              </a:ext>
            </a:extLst>
          </p:cNvPr>
          <p:cNvSpPr txBox="1"/>
          <p:nvPr/>
        </p:nvSpPr>
        <p:spPr>
          <a:xfrm>
            <a:off x="8463516" y="3981893"/>
            <a:ext cx="349811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rgbClr val="FF0000"/>
                </a:solidFill>
              </a:rPr>
              <a:t>It is also an important principle in online decision making! </a:t>
            </a:r>
          </a:p>
        </p:txBody>
      </p:sp>
    </p:spTree>
    <p:extLst>
      <p:ext uri="{BB962C8B-B14F-4D97-AF65-F5344CB8AC3E}">
        <p14:creationId xmlns:p14="http://schemas.microsoft.com/office/powerpoint/2010/main" val="1540043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Picture 6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3974" y="4744392"/>
            <a:ext cx="565575" cy="34338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Optimism in the face of uncertainty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UCB1 [Aue02]</a:t>
            </a:r>
          </a:p>
          <a:p>
            <a:pPr lvl="1"/>
            <a:r>
              <a:rPr lang="en-US" dirty="0"/>
              <a:t>Upper confidence bound: with high probability, the true reward falls under 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22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3475876" y="4532244"/>
            <a:ext cx="47266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4850803" y="4371097"/>
            <a:ext cx="47266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7540056" y="4824561"/>
            <a:ext cx="47266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ectangle 22"/>
          <p:cNvSpPr/>
          <p:nvPr/>
        </p:nvSpPr>
        <p:spPr>
          <a:xfrm>
            <a:off x="6332120" y="4414943"/>
            <a:ext cx="4395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…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28192" y="5298520"/>
            <a:ext cx="344263" cy="29210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1231" y="5369309"/>
            <a:ext cx="333688" cy="253499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02131" y="5304870"/>
            <a:ext cx="476253" cy="285752"/>
          </a:xfrm>
          <a:prstGeom prst="rect">
            <a:avLst/>
          </a:prstGeom>
        </p:spPr>
      </p:pic>
      <p:cxnSp>
        <p:nvCxnSpPr>
          <p:cNvPr id="29" name="Straight Arrow Connector 28"/>
          <p:cNvCxnSpPr/>
          <p:nvPr/>
        </p:nvCxnSpPr>
        <p:spPr>
          <a:xfrm flipH="1">
            <a:off x="3201998" y="3639931"/>
            <a:ext cx="0" cy="1577009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3201997" y="5203688"/>
            <a:ext cx="55880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 rot="16200000">
            <a:off x="2340607" y="3657602"/>
            <a:ext cx="121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Reward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3573058" y="3653183"/>
            <a:ext cx="4339220" cy="1462157"/>
            <a:chOff x="2690191" y="3653183"/>
            <a:chExt cx="4339220" cy="1462157"/>
          </a:xfrm>
        </p:grpSpPr>
        <p:grpSp>
          <p:nvGrpSpPr>
            <p:cNvPr id="6" name="Group 5"/>
            <p:cNvGrpSpPr/>
            <p:nvPr/>
          </p:nvGrpSpPr>
          <p:grpSpPr>
            <a:xfrm>
              <a:off x="2690191" y="3953566"/>
              <a:ext cx="283155" cy="1161774"/>
              <a:chOff x="3697356" y="3984487"/>
              <a:chExt cx="283155" cy="1161774"/>
            </a:xfrm>
          </p:grpSpPr>
          <p:cxnSp>
            <p:nvCxnSpPr>
              <p:cNvPr id="8" name="Straight Connector 7"/>
              <p:cNvCxnSpPr/>
              <p:nvPr/>
            </p:nvCxnSpPr>
            <p:spPr>
              <a:xfrm flipV="1">
                <a:off x="3706191" y="3988904"/>
                <a:ext cx="27432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 flipH="1">
                <a:off x="3838109" y="3984487"/>
                <a:ext cx="604" cy="57997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8" name="Straight Connector 87"/>
              <p:cNvCxnSpPr/>
              <p:nvPr/>
            </p:nvCxnSpPr>
            <p:spPr>
              <a:xfrm flipH="1">
                <a:off x="3840145" y="4559748"/>
                <a:ext cx="604" cy="57997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/>
              <p:cNvCxnSpPr/>
              <p:nvPr/>
            </p:nvCxnSpPr>
            <p:spPr>
              <a:xfrm flipV="1">
                <a:off x="3697356" y="5146261"/>
                <a:ext cx="27432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" name="Group 8"/>
            <p:cNvGrpSpPr/>
            <p:nvPr/>
          </p:nvGrpSpPr>
          <p:grpSpPr>
            <a:xfrm>
              <a:off x="4066377" y="3653183"/>
              <a:ext cx="283845" cy="1445793"/>
              <a:chOff x="5073542" y="3684104"/>
              <a:chExt cx="283845" cy="1445793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 flipV="1">
                <a:off x="5083067" y="3698900"/>
                <a:ext cx="27432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5221357" y="3684104"/>
                <a:ext cx="1493" cy="721341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/>
              <p:cNvCxnSpPr/>
              <p:nvPr/>
            </p:nvCxnSpPr>
            <p:spPr>
              <a:xfrm>
                <a:off x="5221357" y="4408556"/>
                <a:ext cx="1493" cy="721341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Straight Connector 90"/>
              <p:cNvCxnSpPr/>
              <p:nvPr/>
            </p:nvCxnSpPr>
            <p:spPr>
              <a:xfrm flipV="1">
                <a:off x="5073542" y="5120506"/>
                <a:ext cx="27432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" name="Group 9"/>
            <p:cNvGrpSpPr/>
            <p:nvPr/>
          </p:nvGrpSpPr>
          <p:grpSpPr>
            <a:xfrm>
              <a:off x="6745170" y="4552950"/>
              <a:ext cx="284241" cy="553513"/>
              <a:chOff x="7752335" y="4583871"/>
              <a:chExt cx="284241" cy="553513"/>
            </a:xfrm>
          </p:grpSpPr>
          <p:cxnSp>
            <p:nvCxnSpPr>
              <p:cNvPr id="21" name="Straight Connector 20"/>
              <p:cNvCxnSpPr/>
              <p:nvPr/>
            </p:nvCxnSpPr>
            <p:spPr>
              <a:xfrm>
                <a:off x="7896121" y="4583871"/>
                <a:ext cx="1" cy="271463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2" name="Straight Connector 91"/>
              <p:cNvCxnSpPr/>
              <p:nvPr/>
            </p:nvCxnSpPr>
            <p:spPr>
              <a:xfrm flipH="1">
                <a:off x="7892550" y="4863064"/>
                <a:ext cx="2175" cy="27432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3" name="Straight Connector 92"/>
              <p:cNvCxnSpPr/>
              <p:nvPr/>
            </p:nvCxnSpPr>
            <p:spPr>
              <a:xfrm flipV="1">
                <a:off x="7762256" y="5129449"/>
                <a:ext cx="27432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 flipV="1">
                <a:off x="7752335" y="4589303"/>
                <a:ext cx="27432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57" name="Group 56"/>
          <p:cNvGrpSpPr/>
          <p:nvPr/>
        </p:nvGrpSpPr>
        <p:grpSpPr>
          <a:xfrm>
            <a:off x="7880016" y="3578089"/>
            <a:ext cx="3829877" cy="395835"/>
            <a:chOff x="8004314" y="3609010"/>
            <a:chExt cx="3829877" cy="395835"/>
          </a:xfrm>
        </p:grpSpPr>
        <p:sp>
          <p:nvSpPr>
            <p:cNvPr id="53" name="TextBox 52"/>
            <p:cNvSpPr txBox="1"/>
            <p:nvPr/>
          </p:nvSpPr>
          <p:spPr>
            <a:xfrm>
              <a:off x="8335617" y="3635513"/>
              <a:ext cx="34985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Encourage underestimated arms</a:t>
              </a:r>
            </a:p>
          </p:txBody>
        </p:sp>
        <p:cxnSp>
          <p:nvCxnSpPr>
            <p:cNvPr id="55" name="Straight Arrow Connector 54"/>
            <p:cNvCxnSpPr>
              <a:stCxn id="53" idx="1"/>
            </p:cNvCxnSpPr>
            <p:nvPr/>
          </p:nvCxnSpPr>
          <p:spPr>
            <a:xfrm flipH="1" flipV="1">
              <a:off x="8004314" y="3609010"/>
              <a:ext cx="331303" cy="21116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Oval 14"/>
          <p:cNvSpPr/>
          <p:nvPr/>
        </p:nvSpPr>
        <p:spPr>
          <a:xfrm>
            <a:off x="3654262" y="3894449"/>
            <a:ext cx="119269" cy="119269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5033006" y="3606317"/>
            <a:ext cx="119269" cy="119269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7719425" y="4497977"/>
            <a:ext cx="119269" cy="119269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74506" y="5760484"/>
            <a:ext cx="4523562" cy="452356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03544" y="4391371"/>
            <a:ext cx="461828" cy="344745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08935" y="4270957"/>
            <a:ext cx="424481" cy="312118"/>
          </a:xfrm>
          <a:prstGeom prst="rect">
            <a:avLst/>
          </a:prstGeom>
        </p:spPr>
      </p:pic>
      <p:grpSp>
        <p:nvGrpSpPr>
          <p:cNvPr id="81" name="Group 80"/>
          <p:cNvGrpSpPr/>
          <p:nvPr/>
        </p:nvGrpSpPr>
        <p:grpSpPr>
          <a:xfrm>
            <a:off x="3294763" y="4042395"/>
            <a:ext cx="4591738" cy="886298"/>
            <a:chOff x="2411896" y="4042395"/>
            <a:chExt cx="4591738" cy="886298"/>
          </a:xfrm>
        </p:grpSpPr>
        <p:grpSp>
          <p:nvGrpSpPr>
            <p:cNvPr id="79" name="Group 78"/>
            <p:cNvGrpSpPr/>
            <p:nvPr/>
          </p:nvGrpSpPr>
          <p:grpSpPr>
            <a:xfrm>
              <a:off x="3774298" y="4588026"/>
              <a:ext cx="553984" cy="340667"/>
              <a:chOff x="3774298" y="4588026"/>
              <a:chExt cx="553984" cy="340667"/>
            </a:xfrm>
          </p:grpSpPr>
          <p:pic>
            <p:nvPicPr>
              <p:cNvPr id="73" name="Picture 72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3774298" y="4588026"/>
                <a:ext cx="295673" cy="340667"/>
              </a:xfrm>
              <a:prstGeom prst="rect">
                <a:avLst/>
              </a:prstGeom>
            </p:spPr>
          </p:pic>
          <p:cxnSp>
            <p:nvCxnSpPr>
              <p:cNvPr id="54" name="Straight Connector 53"/>
              <p:cNvCxnSpPr/>
              <p:nvPr/>
            </p:nvCxnSpPr>
            <p:spPr>
              <a:xfrm>
                <a:off x="4099682" y="4716359"/>
                <a:ext cx="2286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0" name="Group 79"/>
            <p:cNvGrpSpPr/>
            <p:nvPr/>
          </p:nvGrpSpPr>
          <p:grpSpPr>
            <a:xfrm>
              <a:off x="6363245" y="4469336"/>
              <a:ext cx="640389" cy="340180"/>
              <a:chOff x="6363245" y="4469336"/>
              <a:chExt cx="640389" cy="340180"/>
            </a:xfrm>
          </p:grpSpPr>
          <p:pic>
            <p:nvPicPr>
              <p:cNvPr id="77" name="Picture 76"/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363245" y="4469336"/>
                <a:ext cx="364920" cy="340180"/>
              </a:xfrm>
              <a:prstGeom prst="rect">
                <a:avLst/>
              </a:prstGeom>
            </p:spPr>
          </p:pic>
          <p:cxnSp>
            <p:nvCxnSpPr>
              <p:cNvPr id="56" name="Straight Connector 55"/>
              <p:cNvCxnSpPr/>
              <p:nvPr/>
            </p:nvCxnSpPr>
            <p:spPr>
              <a:xfrm>
                <a:off x="6775034" y="4728886"/>
                <a:ext cx="2286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8" name="Group 77"/>
            <p:cNvGrpSpPr/>
            <p:nvPr/>
          </p:nvGrpSpPr>
          <p:grpSpPr>
            <a:xfrm>
              <a:off x="2411896" y="4042395"/>
              <a:ext cx="528982" cy="352286"/>
              <a:chOff x="2411896" y="4042395"/>
              <a:chExt cx="528982" cy="352286"/>
            </a:xfrm>
          </p:grpSpPr>
          <p:cxnSp>
            <p:nvCxnSpPr>
              <p:cNvPr id="28" name="Straight Connector 27"/>
              <p:cNvCxnSpPr/>
              <p:nvPr/>
            </p:nvCxnSpPr>
            <p:spPr>
              <a:xfrm>
                <a:off x="2712278" y="4099339"/>
                <a:ext cx="2286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72" name="Picture 71"/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411896" y="4042395"/>
                <a:ext cx="272523" cy="352286"/>
              </a:xfrm>
              <a:prstGeom prst="rect">
                <a:avLst/>
              </a:prstGeom>
            </p:spPr>
          </p:pic>
        </p:grpSp>
      </p:grpSp>
      <p:grpSp>
        <p:nvGrpSpPr>
          <p:cNvPr id="36" name="Group 35"/>
          <p:cNvGrpSpPr/>
          <p:nvPr/>
        </p:nvGrpSpPr>
        <p:grpSpPr>
          <a:xfrm>
            <a:off x="3740920" y="3101010"/>
            <a:ext cx="4896775" cy="1644131"/>
            <a:chOff x="2858053" y="3101010"/>
            <a:chExt cx="4896775" cy="1644131"/>
          </a:xfrm>
        </p:grpSpPr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2858053" y="4125705"/>
              <a:ext cx="673725" cy="259600"/>
            </a:xfrm>
            <a:prstGeom prst="rect">
              <a:avLst/>
            </a:prstGeom>
          </p:spPr>
        </p:pic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274292" y="4000808"/>
              <a:ext cx="661861" cy="256003"/>
            </a:xfrm>
            <a:prstGeom prst="rect">
              <a:avLst/>
            </a:prstGeom>
          </p:spPr>
        </p:pic>
        <p:pic>
          <p:nvPicPr>
            <p:cNvPr id="40" name="Picture 39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7059800" y="4499837"/>
              <a:ext cx="695028" cy="245304"/>
            </a:xfrm>
            <a:prstGeom prst="rect">
              <a:avLst/>
            </a:prstGeom>
          </p:spPr>
        </p:pic>
        <p:grpSp>
          <p:nvGrpSpPr>
            <p:cNvPr id="32" name="Group 31"/>
            <p:cNvGrpSpPr/>
            <p:nvPr/>
          </p:nvGrpSpPr>
          <p:grpSpPr>
            <a:xfrm>
              <a:off x="3401392" y="3101010"/>
              <a:ext cx="3902269" cy="1329322"/>
              <a:chOff x="3401392" y="3101010"/>
              <a:chExt cx="3902269" cy="1329322"/>
            </a:xfrm>
          </p:grpSpPr>
          <p:cxnSp>
            <p:nvCxnSpPr>
              <p:cNvPr id="45" name="Straight Arrow Connector 44"/>
              <p:cNvCxnSpPr/>
              <p:nvPr/>
            </p:nvCxnSpPr>
            <p:spPr>
              <a:xfrm flipH="1">
                <a:off x="3401392" y="3609009"/>
                <a:ext cx="2438401" cy="477079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Straight Arrow Connector 46"/>
              <p:cNvCxnSpPr/>
              <p:nvPr/>
            </p:nvCxnSpPr>
            <p:spPr>
              <a:xfrm flipH="1">
                <a:off x="4951899" y="3644349"/>
                <a:ext cx="1055753" cy="51241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Straight Arrow Connector 47"/>
              <p:cNvCxnSpPr/>
              <p:nvPr/>
            </p:nvCxnSpPr>
            <p:spPr>
              <a:xfrm>
                <a:off x="6126922" y="3662018"/>
                <a:ext cx="1136763" cy="768314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31" name="Picture 30"/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424557" y="3101010"/>
                <a:ext cx="1879104" cy="484508"/>
              </a:xfrm>
              <a:prstGeom prst="rect">
                <a:avLst/>
              </a:prstGeom>
            </p:spPr>
          </p:pic>
        </p:grpSp>
      </p:grp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79E0318-EE47-0501-4725-961C44D1DB22}"/>
              </a:ext>
            </a:extLst>
          </p:cNvPr>
          <p:cNvGrpSpPr/>
          <p:nvPr/>
        </p:nvGrpSpPr>
        <p:grpSpPr>
          <a:xfrm>
            <a:off x="1385100" y="2817140"/>
            <a:ext cx="4710898" cy="944571"/>
            <a:chOff x="1385100" y="2817140"/>
            <a:chExt cx="4710898" cy="94457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28F2CBB-8049-7D60-030B-D6D71988D590}"/>
                </a:ext>
              </a:extLst>
            </p:cNvPr>
            <p:cNvSpPr txBox="1"/>
            <p:nvPr/>
          </p:nvSpPr>
          <p:spPr>
            <a:xfrm>
              <a:off x="1385100" y="2817140"/>
              <a:ext cx="471089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B050"/>
                  </a:solidFill>
                </a:rPr>
                <a:t>The largest “true” reward it possibly could have</a:t>
              </a:r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44547FCA-EA16-6476-51DA-618D62A59C37}"/>
                </a:ext>
              </a:extLst>
            </p:cNvPr>
            <p:cNvCxnSpPr>
              <a:cxnSpLocks/>
              <a:stCxn id="14" idx="2"/>
            </p:cNvCxnSpPr>
            <p:nvPr/>
          </p:nvCxnSpPr>
          <p:spPr>
            <a:xfrm flipH="1">
              <a:off x="3654262" y="3186472"/>
              <a:ext cx="86287" cy="575239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C93F5D7D-E669-366B-DFA9-67508670292D}"/>
                </a:ext>
              </a:extLst>
            </p:cNvPr>
            <p:cNvCxnSpPr>
              <a:cxnSpLocks/>
              <a:stCxn id="14" idx="2"/>
            </p:cNvCxnSpPr>
            <p:nvPr/>
          </p:nvCxnSpPr>
          <p:spPr>
            <a:xfrm>
              <a:off x="3740549" y="3186472"/>
              <a:ext cx="1190501" cy="368933"/>
            </a:xfrm>
            <a:prstGeom prst="straightConnector1">
              <a:avLst/>
            </a:prstGeom>
            <a:ln w="19050">
              <a:solidFill>
                <a:srgbClr val="00B05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519B68C6-B631-EC5A-52FE-0C00A43E60D2}"/>
              </a:ext>
            </a:extLst>
          </p:cNvPr>
          <p:cNvSpPr/>
          <p:nvPr/>
        </p:nvSpPr>
        <p:spPr>
          <a:xfrm>
            <a:off x="4707878" y="2171769"/>
            <a:ext cx="6423948" cy="54333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11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9" grpId="0" animBg="1"/>
      <p:bldP spid="50" grpId="0" animBg="1"/>
      <p:bldP spid="2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D5563-6A82-FC92-50DD-F48C80589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Regret of UCB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3F20A613-7AC1-07A3-0D1C-450A86D15B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84027"/>
            <a:ext cx="10515600" cy="2592935"/>
          </a:xfrm>
        </p:spPr>
        <p:txBody>
          <a:bodyPr/>
          <a:lstStyle/>
          <a:p>
            <a:r>
              <a:rPr lang="en-US" dirty="0"/>
              <a:t>Key insights: the “score” of the optimal arm is larger than its true mean with high probability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97EA2-87CB-C498-2446-3DD828D7D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05F5A1-03B1-ECDE-E025-216B9EE32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A6CBBA-668C-094D-B71E-A9AD8C85A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23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C834F34-6D2C-D5C5-6AFE-A0334500C384}"/>
                  </a:ext>
                </a:extLst>
              </p:cNvPr>
              <p:cNvSpPr txBox="1"/>
              <p:nvPr/>
            </p:nvSpPr>
            <p:spPr>
              <a:xfrm>
                <a:off x="4398578" y="1690688"/>
                <a:ext cx="2669513" cy="10384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=2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C834F34-6D2C-D5C5-6AFE-A0334500C3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8578" y="1690688"/>
                <a:ext cx="2669513" cy="1038489"/>
              </a:xfrm>
              <a:prstGeom prst="rect">
                <a:avLst/>
              </a:prstGeom>
              <a:blipFill>
                <a:blip r:embed="rId3"/>
                <a:stretch>
                  <a:fillRect l="-14218" t="-113095" b="-1726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F1932520-342F-994E-03DE-C3E1E14324BE}"/>
              </a:ext>
            </a:extLst>
          </p:cNvPr>
          <p:cNvSpPr txBox="1"/>
          <p:nvPr/>
        </p:nvSpPr>
        <p:spPr>
          <a:xfrm>
            <a:off x="4085896" y="3059668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Sub-optimality gap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0AC4C9-6AF3-569F-1D97-BB2F451F20E8}"/>
              </a:ext>
            </a:extLst>
          </p:cNvPr>
          <p:cNvSpPr txBox="1"/>
          <p:nvPr/>
        </p:nvSpPr>
        <p:spPr>
          <a:xfrm>
            <a:off x="6232634" y="3059668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#times pulled the arm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8CC41DF-A7C4-18D9-9ED9-EB08EB46CE68}"/>
              </a:ext>
            </a:extLst>
          </p:cNvPr>
          <p:cNvCxnSpPr/>
          <p:nvPr/>
        </p:nvCxnSpPr>
        <p:spPr>
          <a:xfrm flipV="1">
            <a:off x="5507421" y="2469931"/>
            <a:ext cx="225913" cy="58973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3B095F6-7E2A-82FA-ACD5-7B871668066F}"/>
              </a:ext>
            </a:extLst>
          </p:cNvPr>
          <p:cNvCxnSpPr>
            <a:cxnSpLocks/>
          </p:cNvCxnSpPr>
          <p:nvPr/>
        </p:nvCxnSpPr>
        <p:spPr>
          <a:xfrm flipH="1" flipV="1">
            <a:off x="6458668" y="2469931"/>
            <a:ext cx="236422" cy="58973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F6F41F9-AE28-7893-731B-A7E871AC3016}"/>
                  </a:ext>
                </a:extLst>
              </p:cNvPr>
              <p:cNvSpPr txBox="1"/>
              <p:nvPr/>
            </p:nvSpPr>
            <p:spPr>
              <a:xfrm>
                <a:off x="4180567" y="4622516"/>
                <a:ext cx="3226396" cy="10911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func>
                                <m:func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fName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func>
                            </m:num>
                            <m:den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5F6F41F9-AE28-7893-731B-A7E871AC301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0567" y="4622516"/>
                <a:ext cx="3226396" cy="1091196"/>
              </a:xfrm>
              <a:prstGeom prst="rect">
                <a:avLst/>
              </a:prstGeom>
              <a:blipFill>
                <a:blip r:embed="rId4"/>
                <a:stretch>
                  <a:fillRect l="-1961" r="-1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 7">
            <a:extLst>
              <a:ext uri="{FF2B5EF4-FFF2-40B4-BE49-F238E27FC236}">
                <a16:creationId xmlns:a16="http://schemas.microsoft.com/office/drawing/2014/main" id="{D1453FED-18A0-5A70-58A5-E43AFAAB2E6F}"/>
              </a:ext>
            </a:extLst>
          </p:cNvPr>
          <p:cNvGrpSpPr/>
          <p:nvPr/>
        </p:nvGrpSpPr>
        <p:grpSpPr>
          <a:xfrm>
            <a:off x="7290902" y="5545847"/>
            <a:ext cx="3972834" cy="443810"/>
            <a:chOff x="7489934" y="5247861"/>
            <a:chExt cx="3972834" cy="44381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A2B98A5-753C-6DE5-D24E-6704877E9AF4}"/>
                </a:ext>
              </a:extLst>
            </p:cNvPr>
            <p:cNvSpPr txBox="1"/>
            <p:nvPr/>
          </p:nvSpPr>
          <p:spPr>
            <a:xfrm>
              <a:off x="8153400" y="5322339"/>
              <a:ext cx="33093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FF0000"/>
                  </a:solidFill>
                </a:rPr>
                <a:t>Looks familiar? </a:t>
              </a: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87A1D364-169B-3078-EC18-18623B40C3BB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 flipH="1" flipV="1">
              <a:off x="7489934" y="5247861"/>
              <a:ext cx="663466" cy="25914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4178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2D5563-6A82-FC92-50DD-F48C805896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Regret of UCB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3F20A613-7AC1-07A3-0D1C-450A86D15B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584027"/>
            <a:ext cx="10515600" cy="2592935"/>
          </a:xfrm>
        </p:spPr>
        <p:txBody>
          <a:bodyPr/>
          <a:lstStyle/>
          <a:p>
            <a:r>
              <a:rPr lang="en-US" dirty="0"/>
              <a:t>Key insights: the “score” of suboptimal arms falls below the mean of optimal arm after only a few pulls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797EA2-87CB-C498-2446-3DD828D7D4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05F5A1-03B1-ECDE-E025-216B9EE32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A6CBBA-668C-094D-B71E-A9AD8C85A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C834F34-6D2C-D5C5-6AFE-A0334500C384}"/>
                  </a:ext>
                </a:extLst>
              </p:cNvPr>
              <p:cNvSpPr txBox="1"/>
              <p:nvPr/>
            </p:nvSpPr>
            <p:spPr>
              <a:xfrm>
                <a:off x="4398578" y="1690688"/>
                <a:ext cx="2669513" cy="10384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=2</m:t>
                          </m:r>
                        </m:sub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</m:sup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latin typeface="Cambria Math" panose="02040503050406030204" pitchFamily="18" charset="0"/>
                                </a:rPr>
                                <m:t>Δ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𝐸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</m:nary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C834F34-6D2C-D5C5-6AFE-A0334500C3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8578" y="1690688"/>
                <a:ext cx="2669513" cy="1038489"/>
              </a:xfrm>
              <a:prstGeom prst="rect">
                <a:avLst/>
              </a:prstGeom>
              <a:blipFill>
                <a:blip r:embed="rId3"/>
                <a:stretch>
                  <a:fillRect l="-14218" t="-113095" b="-1726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F1932520-342F-994E-03DE-C3E1E14324BE}"/>
              </a:ext>
            </a:extLst>
          </p:cNvPr>
          <p:cNvSpPr txBox="1"/>
          <p:nvPr/>
        </p:nvSpPr>
        <p:spPr>
          <a:xfrm>
            <a:off x="4085896" y="3059668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Sub-optimality gap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0AC4C9-6AF3-569F-1D97-BB2F451F20E8}"/>
              </a:ext>
            </a:extLst>
          </p:cNvPr>
          <p:cNvSpPr txBox="1"/>
          <p:nvPr/>
        </p:nvSpPr>
        <p:spPr>
          <a:xfrm>
            <a:off x="6232634" y="3059668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#times pulled the arm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48CC41DF-A7C4-18D9-9ED9-EB08EB46CE68}"/>
              </a:ext>
            </a:extLst>
          </p:cNvPr>
          <p:cNvCxnSpPr/>
          <p:nvPr/>
        </p:nvCxnSpPr>
        <p:spPr>
          <a:xfrm flipV="1">
            <a:off x="5507421" y="2469931"/>
            <a:ext cx="225913" cy="58973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C3B095F6-7E2A-82FA-ACD5-7B871668066F}"/>
              </a:ext>
            </a:extLst>
          </p:cNvPr>
          <p:cNvCxnSpPr>
            <a:cxnSpLocks/>
          </p:cNvCxnSpPr>
          <p:nvPr/>
        </p:nvCxnSpPr>
        <p:spPr>
          <a:xfrm flipH="1" flipV="1">
            <a:off x="6458668" y="2469931"/>
            <a:ext cx="236422" cy="58973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0906820-E4E1-6068-B2C3-6E1B0A2DC50E}"/>
              </a:ext>
            </a:extLst>
          </p:cNvPr>
          <p:cNvGrpSpPr/>
          <p:nvPr/>
        </p:nvGrpSpPr>
        <p:grpSpPr>
          <a:xfrm>
            <a:off x="7410422" y="5473145"/>
            <a:ext cx="3972834" cy="443810"/>
            <a:chOff x="7489934" y="5247861"/>
            <a:chExt cx="3972834" cy="443810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DA2B98A5-753C-6DE5-D24E-6704877E9AF4}"/>
                </a:ext>
              </a:extLst>
            </p:cNvPr>
            <p:cNvSpPr txBox="1"/>
            <p:nvPr/>
          </p:nvSpPr>
          <p:spPr>
            <a:xfrm>
              <a:off x="8153400" y="5322339"/>
              <a:ext cx="33093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 err="1">
                  <a:solidFill>
                    <a:srgbClr val="FF0000"/>
                  </a:solidFill>
                </a:rPr>
                <a:t>Hoeffding</a:t>
              </a:r>
              <a:r>
                <a:rPr lang="en-US" i="1" dirty="0">
                  <a:solidFill>
                    <a:srgbClr val="FF0000"/>
                  </a:solidFill>
                </a:rPr>
                <a:t>-type concentration!</a:t>
              </a: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87A1D364-169B-3078-EC18-18623B40C3BB}"/>
                </a:ext>
              </a:extLst>
            </p:cNvPr>
            <p:cNvCxnSpPr>
              <a:cxnSpLocks/>
              <a:stCxn id="7" idx="1"/>
            </p:cNvCxnSpPr>
            <p:nvPr/>
          </p:nvCxnSpPr>
          <p:spPr>
            <a:xfrm flipH="1" flipV="1">
              <a:off x="7489934" y="5247861"/>
              <a:ext cx="663466" cy="25914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2EC8D1C-93F2-1AAD-FC5B-3B3C1EDBBE42}"/>
                  </a:ext>
                </a:extLst>
              </p:cNvPr>
              <p:cNvSpPr txBox="1"/>
              <p:nvPr/>
            </p:nvSpPr>
            <p:spPr>
              <a:xfrm>
                <a:off x="4180567" y="4622516"/>
                <a:ext cx="3226396" cy="10911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acc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func>
                                <m:func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latin typeface="Cambria Math" panose="02040503050406030204" pitchFamily="18" charset="0"/>
                                    </a:rPr>
                                    <m:t>log</m:t>
                                  </m:r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</m:fName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func>
                            </m:num>
                            <m:den>
                              <m:sSub>
                                <m:sSubPr>
                                  <m:ctrlP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en-US" sz="2400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2EC8D1C-93F2-1AAD-FC5B-3B3C1EDBBE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0567" y="4622516"/>
                <a:ext cx="3226396" cy="1091196"/>
              </a:xfrm>
              <a:prstGeom prst="rect">
                <a:avLst/>
              </a:prstGeom>
              <a:blipFill>
                <a:blip r:embed="rId4"/>
                <a:stretch>
                  <a:fillRect l="-1961" r="-1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612715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Regret of UCB: 2-arm version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25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3475876" y="4532244"/>
            <a:ext cx="47266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4850803" y="4251829"/>
            <a:ext cx="47266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8192" y="5298520"/>
            <a:ext cx="344263" cy="29210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1231" y="5369309"/>
            <a:ext cx="333688" cy="253499"/>
          </a:xfrm>
          <a:prstGeom prst="rect">
            <a:avLst/>
          </a:prstGeom>
        </p:spPr>
      </p:pic>
      <p:cxnSp>
        <p:nvCxnSpPr>
          <p:cNvPr id="29" name="Straight Arrow Connector 28"/>
          <p:cNvCxnSpPr/>
          <p:nvPr/>
        </p:nvCxnSpPr>
        <p:spPr>
          <a:xfrm flipH="1">
            <a:off x="3201998" y="3639931"/>
            <a:ext cx="0" cy="1577009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cxnSpLocks/>
          </p:cNvCxnSpPr>
          <p:nvPr/>
        </p:nvCxnSpPr>
        <p:spPr>
          <a:xfrm>
            <a:off x="3201997" y="5203688"/>
            <a:ext cx="341645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 rot="16200000">
            <a:off x="2340607" y="3657602"/>
            <a:ext cx="121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Reward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573058" y="3953566"/>
            <a:ext cx="283155" cy="1161774"/>
            <a:chOff x="3697356" y="3984487"/>
            <a:chExt cx="283155" cy="1161774"/>
          </a:xfrm>
        </p:grpSpPr>
        <p:cxnSp>
          <p:nvCxnSpPr>
            <p:cNvPr id="8" name="Straight Connector 7"/>
            <p:cNvCxnSpPr/>
            <p:nvPr/>
          </p:nvCxnSpPr>
          <p:spPr>
            <a:xfrm flipV="1">
              <a:off x="3706191" y="3988904"/>
              <a:ext cx="27432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>
              <a:off x="3838109" y="3984487"/>
              <a:ext cx="604" cy="57997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flipH="1">
              <a:off x="3840145" y="4559748"/>
              <a:ext cx="604" cy="57997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flipV="1">
              <a:off x="3697356" y="5146261"/>
              <a:ext cx="27432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 8"/>
          <p:cNvGrpSpPr/>
          <p:nvPr/>
        </p:nvGrpSpPr>
        <p:grpSpPr>
          <a:xfrm>
            <a:off x="4949244" y="3523976"/>
            <a:ext cx="283845" cy="1445793"/>
            <a:chOff x="5073542" y="3684104"/>
            <a:chExt cx="283845" cy="1445793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083067" y="3698900"/>
              <a:ext cx="27432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221357" y="3684104"/>
              <a:ext cx="1493" cy="72134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>
              <a:off x="5221357" y="4408556"/>
              <a:ext cx="1493" cy="721341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 flipV="1">
              <a:off x="5073542" y="5120506"/>
              <a:ext cx="27432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Oval 14"/>
          <p:cNvSpPr/>
          <p:nvPr/>
        </p:nvSpPr>
        <p:spPr>
          <a:xfrm>
            <a:off x="3654262" y="3894449"/>
            <a:ext cx="119269" cy="119269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5033006" y="3487049"/>
            <a:ext cx="119269" cy="119269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4506" y="5760484"/>
            <a:ext cx="4523562" cy="452356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3544" y="4391371"/>
            <a:ext cx="461828" cy="344745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04777" y="4072066"/>
            <a:ext cx="424481" cy="312118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76374" y="4554599"/>
            <a:ext cx="295673" cy="340667"/>
          </a:xfrm>
          <a:prstGeom prst="rect">
            <a:avLst/>
          </a:prstGeom>
        </p:spPr>
      </p:pic>
      <p:cxnSp>
        <p:nvCxnSpPr>
          <p:cNvPr id="54" name="Straight Connector 53"/>
          <p:cNvCxnSpPr/>
          <p:nvPr/>
        </p:nvCxnSpPr>
        <p:spPr>
          <a:xfrm>
            <a:off x="4982549" y="4527518"/>
            <a:ext cx="2286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Group 77"/>
          <p:cNvGrpSpPr/>
          <p:nvPr/>
        </p:nvGrpSpPr>
        <p:grpSpPr>
          <a:xfrm>
            <a:off x="3294763" y="4042395"/>
            <a:ext cx="528982" cy="352286"/>
            <a:chOff x="2411896" y="4042395"/>
            <a:chExt cx="528982" cy="352286"/>
          </a:xfrm>
        </p:grpSpPr>
        <p:cxnSp>
          <p:nvCxnSpPr>
            <p:cNvPr id="28" name="Straight Connector 27"/>
            <p:cNvCxnSpPr/>
            <p:nvPr/>
          </p:nvCxnSpPr>
          <p:spPr>
            <a:xfrm>
              <a:off x="2712278" y="4099339"/>
              <a:ext cx="228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411896" y="4042395"/>
              <a:ext cx="272523" cy="352286"/>
            </a:xfrm>
            <a:prstGeom prst="rect">
              <a:avLst/>
            </a:prstGeom>
          </p:spPr>
        </p:pic>
      </p:grpSp>
      <p:pic>
        <p:nvPicPr>
          <p:cNvPr id="38" name="Picture 3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40920" y="4125705"/>
            <a:ext cx="673725" cy="25960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93100" y="3732754"/>
            <a:ext cx="661861" cy="256003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B3A543D8-1579-7BE1-A0EC-17816282509F}"/>
              </a:ext>
            </a:extLst>
          </p:cNvPr>
          <p:cNvGrpSpPr/>
          <p:nvPr/>
        </p:nvGrpSpPr>
        <p:grpSpPr>
          <a:xfrm>
            <a:off x="3192916" y="2776662"/>
            <a:ext cx="1776355" cy="1672998"/>
            <a:chOff x="3192916" y="2776662"/>
            <a:chExt cx="1776355" cy="167299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10E9B8C-A150-EF4A-FA42-F68ED0309D70}"/>
                </a:ext>
              </a:extLst>
            </p:cNvPr>
            <p:cNvSpPr txBox="1"/>
            <p:nvPr/>
          </p:nvSpPr>
          <p:spPr>
            <a:xfrm>
              <a:off x="3192916" y="2776662"/>
              <a:ext cx="16913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5B9BD5"/>
                  </a:solidFill>
                </a:rPr>
                <a:t>Empirical mean</a:t>
              </a:r>
            </a:p>
          </p:txBody>
        </p:sp>
        <p:cxnSp>
          <p:nvCxnSpPr>
            <p:cNvPr id="44" name="Straight Arrow Connector 43">
              <a:extLst>
                <a:ext uri="{FF2B5EF4-FFF2-40B4-BE49-F238E27FC236}">
                  <a16:creationId xmlns:a16="http://schemas.microsoft.com/office/drawing/2014/main" id="{5E9C6770-0CD1-4311-820D-E4AEB880A09B}"/>
                </a:ext>
              </a:extLst>
            </p:cNvPr>
            <p:cNvCxnSpPr>
              <a:cxnSpLocks/>
              <a:stCxn id="37" idx="2"/>
            </p:cNvCxnSpPr>
            <p:nvPr/>
          </p:nvCxnSpPr>
          <p:spPr>
            <a:xfrm>
              <a:off x="4038600" y="3145994"/>
              <a:ext cx="930671" cy="1021475"/>
            </a:xfrm>
            <a:prstGeom prst="straightConnector1">
              <a:avLst/>
            </a:prstGeom>
            <a:ln w="19050">
              <a:solidFill>
                <a:srgbClr val="5B9BD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E237928C-F6D2-9896-DBF8-11322932295B}"/>
                </a:ext>
              </a:extLst>
            </p:cNvPr>
            <p:cNvCxnSpPr>
              <a:cxnSpLocks/>
              <a:stCxn id="37" idx="2"/>
            </p:cNvCxnSpPr>
            <p:nvPr/>
          </p:nvCxnSpPr>
          <p:spPr>
            <a:xfrm flipH="1">
              <a:off x="3915762" y="3145994"/>
              <a:ext cx="122838" cy="1303666"/>
            </a:xfrm>
            <a:prstGeom prst="straightConnector1">
              <a:avLst/>
            </a:prstGeom>
            <a:ln w="19050">
              <a:solidFill>
                <a:srgbClr val="5B9BD5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086045C-DC8E-3648-E7B1-E74029333A54}"/>
              </a:ext>
            </a:extLst>
          </p:cNvPr>
          <p:cNvGrpSpPr/>
          <p:nvPr/>
        </p:nvGrpSpPr>
        <p:grpSpPr>
          <a:xfrm>
            <a:off x="3868758" y="2771841"/>
            <a:ext cx="2749691" cy="1722419"/>
            <a:chOff x="3868758" y="2771841"/>
            <a:chExt cx="2749691" cy="172241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4C55118-F9B6-1C72-C5D8-93A069CDEA1D}"/>
                </a:ext>
              </a:extLst>
            </p:cNvPr>
            <p:cNvSpPr txBox="1"/>
            <p:nvPr/>
          </p:nvSpPr>
          <p:spPr>
            <a:xfrm>
              <a:off x="4927082" y="2771841"/>
              <a:ext cx="169136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True mean</a:t>
              </a:r>
            </a:p>
          </p:txBody>
        </p: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4C87DBBF-E538-9E79-7DA7-836D67C6883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145351" y="3157859"/>
              <a:ext cx="371128" cy="1336401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D7DD643A-03F0-6FB4-7C46-BC944B54E0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868758" y="3157859"/>
              <a:ext cx="1402786" cy="917277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F43FE4E-D92E-A678-D7BB-E6B5EC6F6D7B}"/>
              </a:ext>
            </a:extLst>
          </p:cNvPr>
          <p:cNvGrpSpPr/>
          <p:nvPr/>
        </p:nvGrpSpPr>
        <p:grpSpPr>
          <a:xfrm>
            <a:off x="1350647" y="4101640"/>
            <a:ext cx="4011489" cy="431435"/>
            <a:chOff x="1350647" y="4101640"/>
            <a:chExt cx="4011489" cy="431435"/>
          </a:xfrm>
        </p:grpSpPr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C1F23373-827A-94BD-A3F9-38F9F300FA32}"/>
                </a:ext>
              </a:extLst>
            </p:cNvPr>
            <p:cNvCxnSpPr/>
            <p:nvPr/>
          </p:nvCxnSpPr>
          <p:spPr>
            <a:xfrm>
              <a:off x="1580322" y="4101640"/>
              <a:ext cx="2377440" cy="0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>
              <a:extLst>
                <a:ext uri="{FF2B5EF4-FFF2-40B4-BE49-F238E27FC236}">
                  <a16:creationId xmlns:a16="http://schemas.microsoft.com/office/drawing/2014/main" id="{CA97F6C5-E0A6-054B-DBF2-E1B087F645EA}"/>
                </a:ext>
              </a:extLst>
            </p:cNvPr>
            <p:cNvCxnSpPr>
              <a:cxnSpLocks/>
            </p:cNvCxnSpPr>
            <p:nvPr/>
          </p:nvCxnSpPr>
          <p:spPr>
            <a:xfrm>
              <a:off x="1613096" y="4510832"/>
              <a:ext cx="3749040" cy="22243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7" name="TextBox 86">
                  <a:extLst>
                    <a:ext uri="{FF2B5EF4-FFF2-40B4-BE49-F238E27FC236}">
                      <a16:creationId xmlns:a16="http://schemas.microsoft.com/office/drawing/2014/main" id="{DEC077E8-6F58-F1DB-E571-05B28404160F}"/>
                    </a:ext>
                  </a:extLst>
                </p:cNvPr>
                <p:cNvSpPr txBox="1"/>
                <p:nvPr/>
              </p:nvSpPr>
              <p:spPr>
                <a:xfrm>
                  <a:off x="1350647" y="4164624"/>
                  <a:ext cx="209994" cy="307777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US" sz="2000" b="0" i="0" smtClean="0">
                            <a:latin typeface="Cambria Math" panose="02040503050406030204" pitchFamily="18" charset="0"/>
                          </a:rPr>
                          <m:t>Δ</m:t>
                        </m:r>
                      </m:oMath>
                    </m:oMathPara>
                  </a14:m>
                  <a:endParaRPr lang="en-US" sz="2000" dirty="0"/>
                </a:p>
              </p:txBody>
            </p:sp>
          </mc:Choice>
          <mc:Fallback xmlns="">
            <p:sp>
              <p:nvSpPr>
                <p:cNvPr id="87" name="TextBox 86">
                  <a:extLst>
                    <a:ext uri="{FF2B5EF4-FFF2-40B4-BE49-F238E27FC236}">
                      <a16:creationId xmlns:a16="http://schemas.microsoft.com/office/drawing/2014/main" id="{DEC077E8-6F58-F1DB-E571-05B28404160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50647" y="4164624"/>
                  <a:ext cx="209994" cy="307777"/>
                </a:xfrm>
                <a:prstGeom prst="rect">
                  <a:avLst/>
                </a:prstGeom>
                <a:blipFill>
                  <a:blip r:embed="rId12"/>
                  <a:stretch>
                    <a:fillRect l="-29412" r="-29412" b="-384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C322AF9E-5714-8511-E359-92BFD3D7D6E9}"/>
                </a:ext>
              </a:extLst>
            </p:cNvPr>
            <p:cNvCxnSpPr>
              <a:cxnSpLocks/>
            </p:cNvCxnSpPr>
            <p:nvPr/>
          </p:nvCxnSpPr>
          <p:spPr>
            <a:xfrm>
              <a:off x="1734397" y="4125705"/>
              <a:ext cx="0" cy="385127"/>
            </a:xfrm>
            <a:prstGeom prst="line">
              <a:avLst/>
            </a:prstGeom>
            <a:ln w="19050"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A40FF65-35CD-FFD8-9ECE-4F9BDAE003DD}"/>
              </a:ext>
            </a:extLst>
          </p:cNvPr>
          <p:cNvGrpSpPr/>
          <p:nvPr/>
        </p:nvGrpSpPr>
        <p:grpSpPr>
          <a:xfrm>
            <a:off x="5352382" y="3236986"/>
            <a:ext cx="4350307" cy="369332"/>
            <a:chOff x="5352382" y="3236986"/>
            <a:chExt cx="4350307" cy="369332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93DAE21-590B-58F8-7808-A68A0BA4352D}"/>
                </a:ext>
              </a:extLst>
            </p:cNvPr>
            <p:cNvSpPr txBox="1"/>
            <p:nvPr/>
          </p:nvSpPr>
          <p:spPr>
            <a:xfrm>
              <a:off x="6247185" y="3236986"/>
              <a:ext cx="34555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We</a:t>
              </a:r>
              <a:r>
                <a:rPr lang="zh-CN" altLang="en-US" dirty="0"/>
                <a:t> </a:t>
              </a:r>
              <a:r>
                <a:rPr lang="en-US" altLang="zh-CN" dirty="0"/>
                <a:t>will</a:t>
              </a:r>
              <a:r>
                <a:rPr lang="zh-CN" altLang="en-US" dirty="0"/>
                <a:t> </a:t>
              </a:r>
              <a:r>
                <a:rPr lang="en-US" altLang="zh-CN" dirty="0"/>
                <a:t>keep</a:t>
              </a:r>
              <a:r>
                <a:rPr lang="zh-CN" altLang="en-US" dirty="0"/>
                <a:t> </a:t>
              </a:r>
              <a:r>
                <a:rPr lang="en-US" altLang="zh-CN" dirty="0"/>
                <a:t>pulling</a:t>
              </a:r>
              <a:r>
                <a:rPr lang="zh-CN" altLang="en-US" dirty="0"/>
                <a:t> </a:t>
              </a:r>
              <a:r>
                <a:rPr lang="en-US" altLang="zh-CN" dirty="0"/>
                <a:t>this</a:t>
              </a:r>
              <a:r>
                <a:rPr lang="zh-CN" altLang="en-US" dirty="0"/>
                <a:t> </a:t>
              </a:r>
              <a:r>
                <a:rPr lang="en-US" altLang="zh-CN" dirty="0"/>
                <a:t>arm</a:t>
              </a:r>
              <a:r>
                <a:rPr lang="zh-CN" altLang="en-US" dirty="0"/>
                <a:t> </a:t>
              </a:r>
              <a:r>
                <a:rPr lang="en-US" altLang="zh-CN" dirty="0"/>
                <a:t>until?</a:t>
              </a:r>
              <a:r>
                <a:rPr lang="zh-CN" altLang="en-US" dirty="0"/>
                <a:t> </a:t>
              </a:r>
              <a:endParaRPr lang="en-US" dirty="0"/>
            </a:p>
          </p:txBody>
        </p:sp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A0026AC2-C7D6-97AA-BC0A-4FA0371380EC}"/>
                </a:ext>
              </a:extLst>
            </p:cNvPr>
            <p:cNvCxnSpPr>
              <a:stCxn id="35" idx="1"/>
            </p:cNvCxnSpPr>
            <p:nvPr/>
          </p:nvCxnSpPr>
          <p:spPr>
            <a:xfrm flipH="1">
              <a:off x="5352382" y="3421652"/>
              <a:ext cx="894803" cy="10232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989502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Regret of UCB (proof sketch)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26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3475876" y="4532244"/>
            <a:ext cx="47266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4850803" y="4351219"/>
            <a:ext cx="47266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8192" y="5298520"/>
            <a:ext cx="344263" cy="292102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1231" y="5369309"/>
            <a:ext cx="333688" cy="253499"/>
          </a:xfrm>
          <a:prstGeom prst="rect">
            <a:avLst/>
          </a:prstGeom>
        </p:spPr>
      </p:pic>
      <p:cxnSp>
        <p:nvCxnSpPr>
          <p:cNvPr id="29" name="Straight Arrow Connector 28"/>
          <p:cNvCxnSpPr/>
          <p:nvPr/>
        </p:nvCxnSpPr>
        <p:spPr>
          <a:xfrm flipH="1">
            <a:off x="3201998" y="3639931"/>
            <a:ext cx="0" cy="1577009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 rot="16200000">
            <a:off x="2340607" y="3657602"/>
            <a:ext cx="121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Reward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573058" y="3953566"/>
            <a:ext cx="283155" cy="1161774"/>
            <a:chOff x="3697356" y="3984487"/>
            <a:chExt cx="283155" cy="1161774"/>
          </a:xfrm>
        </p:grpSpPr>
        <p:cxnSp>
          <p:nvCxnSpPr>
            <p:cNvPr id="8" name="Straight Connector 7"/>
            <p:cNvCxnSpPr/>
            <p:nvPr/>
          </p:nvCxnSpPr>
          <p:spPr>
            <a:xfrm flipV="1">
              <a:off x="3706191" y="3988904"/>
              <a:ext cx="27432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flipH="1">
              <a:off x="3838109" y="3984487"/>
              <a:ext cx="604" cy="57997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flipH="1">
              <a:off x="3840145" y="4559748"/>
              <a:ext cx="604" cy="57997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flipV="1">
              <a:off x="3697356" y="5146261"/>
              <a:ext cx="274320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7" name="Straight Connector 16"/>
          <p:cNvCxnSpPr/>
          <p:nvPr/>
        </p:nvCxnSpPr>
        <p:spPr>
          <a:xfrm flipV="1">
            <a:off x="4958769" y="3936336"/>
            <a:ext cx="27432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095929" y="3964442"/>
            <a:ext cx="1493" cy="41148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>
            <a:off x="5096991" y="4364872"/>
            <a:ext cx="1493" cy="36576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>
            <a:cxnSpLocks/>
          </p:cNvCxnSpPr>
          <p:nvPr/>
        </p:nvCxnSpPr>
        <p:spPr>
          <a:xfrm flipV="1">
            <a:off x="4959332" y="4736868"/>
            <a:ext cx="27432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3654262" y="3894449"/>
            <a:ext cx="119269" cy="119269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5033006" y="3884613"/>
            <a:ext cx="119269" cy="119269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74506" y="5760484"/>
            <a:ext cx="4523562" cy="452356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03544" y="4391371"/>
            <a:ext cx="461828" cy="344745"/>
          </a:xfrm>
          <a:prstGeom prst="rect">
            <a:avLst/>
          </a:prstGeom>
        </p:spPr>
      </p:pic>
      <p:pic>
        <p:nvPicPr>
          <p:cNvPr id="64" name="Picture 6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08935" y="4181506"/>
            <a:ext cx="424481" cy="312118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76374" y="4554599"/>
            <a:ext cx="295673" cy="340667"/>
          </a:xfrm>
          <a:prstGeom prst="rect">
            <a:avLst/>
          </a:prstGeom>
        </p:spPr>
      </p:pic>
      <p:cxnSp>
        <p:nvCxnSpPr>
          <p:cNvPr id="54" name="Straight Connector 53"/>
          <p:cNvCxnSpPr/>
          <p:nvPr/>
        </p:nvCxnSpPr>
        <p:spPr>
          <a:xfrm>
            <a:off x="4982549" y="4527518"/>
            <a:ext cx="2286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8" name="Group 77"/>
          <p:cNvGrpSpPr/>
          <p:nvPr/>
        </p:nvGrpSpPr>
        <p:grpSpPr>
          <a:xfrm>
            <a:off x="3294763" y="4042395"/>
            <a:ext cx="528982" cy="352286"/>
            <a:chOff x="2411896" y="4042395"/>
            <a:chExt cx="528982" cy="352286"/>
          </a:xfrm>
        </p:grpSpPr>
        <p:cxnSp>
          <p:nvCxnSpPr>
            <p:cNvPr id="28" name="Straight Connector 27"/>
            <p:cNvCxnSpPr/>
            <p:nvPr/>
          </p:nvCxnSpPr>
          <p:spPr>
            <a:xfrm>
              <a:off x="2712278" y="4099339"/>
              <a:ext cx="228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2" name="Picture 7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411896" y="4042395"/>
              <a:ext cx="272523" cy="352286"/>
            </a:xfrm>
            <a:prstGeom prst="rect">
              <a:avLst/>
            </a:prstGeom>
          </p:spPr>
        </p:pic>
      </p:grpSp>
      <p:pic>
        <p:nvPicPr>
          <p:cNvPr id="38" name="Picture 3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40920" y="4125705"/>
            <a:ext cx="673725" cy="259600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44808" y="3893042"/>
            <a:ext cx="661861" cy="256003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F10E9B8C-A150-EF4A-FA42-F68ED0309D70}"/>
              </a:ext>
            </a:extLst>
          </p:cNvPr>
          <p:cNvSpPr txBox="1"/>
          <p:nvPr/>
        </p:nvSpPr>
        <p:spPr>
          <a:xfrm>
            <a:off x="3192916" y="2776662"/>
            <a:ext cx="1691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5B9BD5"/>
                </a:solidFill>
              </a:rPr>
              <a:t>Empirical mean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4C55118-F9B6-1C72-C5D8-93A069CDEA1D}"/>
              </a:ext>
            </a:extLst>
          </p:cNvPr>
          <p:cNvSpPr txBox="1"/>
          <p:nvPr/>
        </p:nvSpPr>
        <p:spPr>
          <a:xfrm>
            <a:off x="4927082" y="2771841"/>
            <a:ext cx="16913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True mean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5E9C6770-0CD1-4311-820D-E4AEB880A09B}"/>
              </a:ext>
            </a:extLst>
          </p:cNvPr>
          <p:cNvCxnSpPr>
            <a:cxnSpLocks/>
            <a:stCxn id="37" idx="2"/>
          </p:cNvCxnSpPr>
          <p:nvPr/>
        </p:nvCxnSpPr>
        <p:spPr>
          <a:xfrm>
            <a:off x="4038600" y="3145994"/>
            <a:ext cx="930671" cy="1021475"/>
          </a:xfrm>
          <a:prstGeom prst="straightConnector1">
            <a:avLst/>
          </a:prstGeom>
          <a:ln w="19050">
            <a:solidFill>
              <a:srgbClr val="5B9B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E237928C-F6D2-9896-DBF8-11322932295B}"/>
              </a:ext>
            </a:extLst>
          </p:cNvPr>
          <p:cNvCxnSpPr>
            <a:cxnSpLocks/>
            <a:stCxn id="37" idx="2"/>
          </p:cNvCxnSpPr>
          <p:nvPr/>
        </p:nvCxnSpPr>
        <p:spPr>
          <a:xfrm flipH="1">
            <a:off x="3915762" y="3145994"/>
            <a:ext cx="122838" cy="1303666"/>
          </a:xfrm>
          <a:prstGeom prst="straightConnector1">
            <a:avLst/>
          </a:prstGeom>
          <a:ln w="19050">
            <a:solidFill>
              <a:srgbClr val="5B9BD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4C87DBBF-E538-9E79-7DA7-836D67C68831}"/>
              </a:ext>
            </a:extLst>
          </p:cNvPr>
          <p:cNvCxnSpPr>
            <a:cxnSpLocks/>
          </p:cNvCxnSpPr>
          <p:nvPr/>
        </p:nvCxnSpPr>
        <p:spPr>
          <a:xfrm flipH="1">
            <a:off x="5145351" y="3157859"/>
            <a:ext cx="371128" cy="1336401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D7DD643A-03F0-6FB4-7C46-BC944B54E080}"/>
              </a:ext>
            </a:extLst>
          </p:cNvPr>
          <p:cNvCxnSpPr>
            <a:cxnSpLocks/>
          </p:cNvCxnSpPr>
          <p:nvPr/>
        </p:nvCxnSpPr>
        <p:spPr>
          <a:xfrm flipH="1">
            <a:off x="3868758" y="3157859"/>
            <a:ext cx="1402786" cy="91727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C1F23373-827A-94BD-A3F9-38F9F300FA32}"/>
              </a:ext>
            </a:extLst>
          </p:cNvPr>
          <p:cNvCxnSpPr/>
          <p:nvPr/>
        </p:nvCxnSpPr>
        <p:spPr>
          <a:xfrm>
            <a:off x="1580322" y="4101640"/>
            <a:ext cx="2377440" cy="0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>
            <a:extLst>
              <a:ext uri="{FF2B5EF4-FFF2-40B4-BE49-F238E27FC236}">
                <a16:creationId xmlns:a16="http://schemas.microsoft.com/office/drawing/2014/main" id="{CA97F6C5-E0A6-054B-DBF2-E1B087F645EA}"/>
              </a:ext>
            </a:extLst>
          </p:cNvPr>
          <p:cNvCxnSpPr>
            <a:cxnSpLocks/>
          </p:cNvCxnSpPr>
          <p:nvPr/>
        </p:nvCxnSpPr>
        <p:spPr>
          <a:xfrm>
            <a:off x="1613096" y="4510832"/>
            <a:ext cx="3749040" cy="22243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DEC077E8-6F58-F1DB-E571-05B28404160F}"/>
                  </a:ext>
                </a:extLst>
              </p:cNvPr>
              <p:cNvSpPr txBox="1"/>
              <p:nvPr/>
            </p:nvSpPr>
            <p:spPr>
              <a:xfrm>
                <a:off x="1350647" y="4164624"/>
                <a:ext cx="20999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000" b="0" i="0" smtClean="0">
                          <a:latin typeface="Cambria Math" panose="02040503050406030204" pitchFamily="18" charset="0"/>
                        </a:rPr>
                        <m:t>Δ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 xmlns=""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DEC077E8-6F58-F1DB-E571-05B2840416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0647" y="4164624"/>
                <a:ext cx="209994" cy="307777"/>
              </a:xfrm>
              <a:prstGeom prst="rect">
                <a:avLst/>
              </a:prstGeom>
              <a:blipFill>
                <a:blip r:embed="rId12"/>
                <a:stretch>
                  <a:fillRect l="-29412" r="-29412" b="-38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322AF9E-5714-8511-E359-92BFD3D7D6E9}"/>
              </a:ext>
            </a:extLst>
          </p:cNvPr>
          <p:cNvCxnSpPr>
            <a:cxnSpLocks/>
          </p:cNvCxnSpPr>
          <p:nvPr/>
        </p:nvCxnSpPr>
        <p:spPr>
          <a:xfrm>
            <a:off x="1734397" y="4125705"/>
            <a:ext cx="0" cy="385127"/>
          </a:xfrm>
          <a:prstGeom prst="line">
            <a:avLst/>
          </a:prstGeom>
          <a:ln w="1905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9063AAB-E150-AC15-F72C-61C78F160900}"/>
                  </a:ext>
                </a:extLst>
              </p:cNvPr>
              <p:cNvSpPr txBox="1"/>
              <p:nvPr/>
            </p:nvSpPr>
            <p:spPr>
              <a:xfrm>
                <a:off x="6817906" y="1828364"/>
                <a:ext cx="4448436" cy="216899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As arms are pulled more, with probability at least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1−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dirty="0"/>
                  <a:t>, the empirical mean of arm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will be close to it true mean within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 after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(1/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𝛿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)/</m:t>
                        </m:r>
                        <m:sSubSup>
                          <m:sSubSup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Δ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  <m: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e>
                    </m:func>
                  </m:oMath>
                </a14:m>
                <a:r>
                  <a:rPr lang="zh-CN" altLang="en-US" dirty="0"/>
                  <a:t> </a:t>
                </a:r>
                <a:r>
                  <a:rPr lang="en-US" dirty="0"/>
                  <a:t>rounds of pull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dirty="0"/>
                  <a:t>Thus, the regret from arm </a:t>
                </a:r>
                <a14:m>
                  <m:oMath xmlns:m="http://schemas.openxmlformats.org/officeDocument/2006/math">
                    <m:r>
                      <a:rPr lang="en-US" i="1" dirty="0" smtClean="0">
                        <a:latin typeface="Cambria Math" panose="02040503050406030204" pitchFamily="18" charset="0"/>
                      </a:rPr>
                      <m:t>𝑖</m:t>
                    </m:r>
                  </m:oMath>
                </a14:m>
                <a:r>
                  <a:rPr lang="en-US" dirty="0"/>
                  <a:t> is of order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Δ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×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)/</m:t>
                        </m:r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>
                                        <a:latin typeface="Cambria Math" panose="02040503050406030204" pitchFamily="18" charset="0"/>
                                      </a:rPr>
                                      <m:t>Δ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 panose="020405030504060302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</m:e>
                            </m:d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func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)/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Δ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func>
                  </m:oMath>
                </a14:m>
                <a:r>
                  <a:rPr lang="en-US" dirty="0"/>
                  <a:t>, by setting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𝛿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=1/</m:t>
                    </m:r>
                    <m:sSup>
                      <m:sSup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p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9063AAB-E150-AC15-F72C-61C78F16090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7906" y="1828364"/>
                <a:ext cx="4448436" cy="2168992"/>
              </a:xfrm>
              <a:prstGeom prst="rect">
                <a:avLst/>
              </a:prstGeom>
              <a:blipFill>
                <a:blip r:embed="rId13"/>
                <a:stretch>
                  <a:fillRect l="-852" t="-1754" r="-1705" b="-17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A279ADD-7941-2E2A-F83E-77B656C65EF8}"/>
              </a:ext>
            </a:extLst>
          </p:cNvPr>
          <p:cNvCxnSpPr>
            <a:cxnSpLocks/>
          </p:cNvCxnSpPr>
          <p:nvPr/>
        </p:nvCxnSpPr>
        <p:spPr>
          <a:xfrm>
            <a:off x="3201997" y="5203688"/>
            <a:ext cx="341645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286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the language of RL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Problem formulation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27</a:t>
            </a:fld>
            <a:endParaRPr lang="en-US"/>
          </a:p>
        </p:txBody>
      </p:sp>
      <p:pic>
        <p:nvPicPr>
          <p:cNvPr id="30" name="Picture 2" descr="mage result for robot icon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107" y="2884920"/>
            <a:ext cx="827242" cy="82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mage result for worl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962" y="4757495"/>
            <a:ext cx="812107" cy="79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/>
          <p:cNvGrpSpPr/>
          <p:nvPr/>
        </p:nvGrpSpPr>
        <p:grpSpPr>
          <a:xfrm>
            <a:off x="6200929" y="3274039"/>
            <a:ext cx="1402504" cy="1955253"/>
            <a:chOff x="6097293" y="3125876"/>
            <a:chExt cx="1402504" cy="1920240"/>
          </a:xfrm>
        </p:grpSpPr>
        <p:cxnSp>
          <p:nvCxnSpPr>
            <p:cNvPr id="34" name="Straight Connector 33"/>
            <p:cNvCxnSpPr/>
            <p:nvPr/>
          </p:nvCxnSpPr>
          <p:spPr>
            <a:xfrm>
              <a:off x="6097293" y="3144308"/>
              <a:ext cx="1395211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7483129" y="3125876"/>
              <a:ext cx="0" cy="192024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6104586" y="5028613"/>
              <a:ext cx="1395211" cy="0"/>
            </a:xfrm>
            <a:prstGeom prst="line">
              <a:avLst/>
            </a:prstGeom>
            <a:ln w="38100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7" name="Group 46"/>
          <p:cNvGrpSpPr/>
          <p:nvPr/>
        </p:nvGrpSpPr>
        <p:grpSpPr>
          <a:xfrm rot="10800000">
            <a:off x="3987319" y="3277849"/>
            <a:ext cx="1402504" cy="1955253"/>
            <a:chOff x="6097293" y="3125876"/>
            <a:chExt cx="1402504" cy="1920240"/>
          </a:xfrm>
        </p:grpSpPr>
        <p:cxnSp>
          <p:nvCxnSpPr>
            <p:cNvPr id="48" name="Straight Connector 47"/>
            <p:cNvCxnSpPr/>
            <p:nvPr/>
          </p:nvCxnSpPr>
          <p:spPr>
            <a:xfrm>
              <a:off x="6097293" y="3144308"/>
              <a:ext cx="1395211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7483129" y="3125876"/>
              <a:ext cx="0" cy="192024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6104586" y="5028613"/>
              <a:ext cx="1395211" cy="0"/>
            </a:xfrm>
            <a:prstGeom prst="line">
              <a:avLst/>
            </a:prstGeom>
            <a:ln w="38100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TextBox 23"/>
          <p:cNvSpPr txBox="1"/>
          <p:nvPr/>
        </p:nvSpPr>
        <p:spPr>
          <a:xfrm>
            <a:off x="7673010" y="3878460"/>
            <a:ext cx="1289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Action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074394" y="3872799"/>
            <a:ext cx="95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Reward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3048760" y="3143791"/>
            <a:ext cx="2344771" cy="2218915"/>
            <a:chOff x="3048760" y="3059868"/>
            <a:chExt cx="2344771" cy="2218915"/>
          </a:xfrm>
        </p:grpSpPr>
        <p:grpSp>
          <p:nvGrpSpPr>
            <p:cNvPr id="46" name="Group 45"/>
            <p:cNvGrpSpPr/>
            <p:nvPr/>
          </p:nvGrpSpPr>
          <p:grpSpPr>
            <a:xfrm>
              <a:off x="3825152" y="3059868"/>
              <a:ext cx="1568379" cy="2218915"/>
              <a:chOff x="3756025" y="3293991"/>
              <a:chExt cx="1145616" cy="1645920"/>
            </a:xfrm>
          </p:grpSpPr>
          <p:cxnSp>
            <p:nvCxnSpPr>
              <p:cNvPr id="52" name="Straight Connector 51"/>
              <p:cNvCxnSpPr/>
              <p:nvPr/>
            </p:nvCxnSpPr>
            <p:spPr>
              <a:xfrm flipH="1">
                <a:off x="3757614" y="4926111"/>
                <a:ext cx="1144027" cy="616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/>
              <p:cNvCxnSpPr/>
              <p:nvPr/>
            </p:nvCxnSpPr>
            <p:spPr>
              <a:xfrm rot="10800000">
                <a:off x="3768588" y="3293991"/>
                <a:ext cx="0" cy="1645920"/>
              </a:xfrm>
              <a:prstGeom prst="line">
                <a:avLst/>
              </a:prstGeom>
              <a:ln w="381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/>
              <p:cNvCxnSpPr/>
              <p:nvPr/>
            </p:nvCxnSpPr>
            <p:spPr>
              <a:xfrm flipH="1" flipV="1">
                <a:off x="3756025" y="3308350"/>
                <a:ext cx="1137500" cy="2900"/>
              </a:xfrm>
              <a:prstGeom prst="line">
                <a:avLst/>
              </a:prstGeom>
              <a:ln w="38100">
                <a:headEnd type="triangle" w="med" len="med"/>
                <a:tailEnd type="non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6" name="TextBox 25"/>
            <p:cNvSpPr txBox="1"/>
            <p:nvPr/>
          </p:nvSpPr>
          <p:spPr>
            <a:xfrm>
              <a:off x="3048760" y="3781906"/>
              <a:ext cx="12898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State</a:t>
              </a:r>
            </a:p>
          </p:txBody>
        </p:sp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128892" y="4151933"/>
              <a:ext cx="571504" cy="285752"/>
            </a:xfrm>
            <a:prstGeom prst="rect">
              <a:avLst/>
            </a:prstGeom>
          </p:spPr>
        </p:pic>
      </p:grp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86767" y="4235686"/>
            <a:ext cx="2182545" cy="33120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45601" y="4256689"/>
            <a:ext cx="2171716" cy="361953"/>
          </a:xfrm>
          <a:prstGeom prst="rect">
            <a:avLst/>
          </a:prstGeom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C2D1547-356B-22AA-41FE-940930B366FE}"/>
              </a:ext>
            </a:extLst>
          </p:cNvPr>
          <p:cNvSpPr txBox="1"/>
          <p:nvPr/>
        </p:nvSpPr>
        <p:spPr>
          <a:xfrm>
            <a:off x="7685903" y="2384854"/>
            <a:ext cx="32446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A simplified RL problem!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B86BF33-D242-F016-5193-54017D01C8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0335" y="4222234"/>
            <a:ext cx="2511719" cy="32918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71E9E4F-9E72-A2BC-1CE6-F795721FD7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53008" y="4250121"/>
            <a:ext cx="1880407" cy="32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487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B6CE456A-EB1B-770C-187C-B1B2B725F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get into the real world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FBDE3B7-7E31-7A20-1F24-E5FE59AB7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Warning:</a:t>
            </a:r>
            <a:r>
              <a:rPr lang="zh-CN" altLang="en-US" dirty="0"/>
              <a:t> </a:t>
            </a:r>
            <a:r>
              <a:rPr lang="en-US" dirty="0"/>
              <a:t>severe storm</a:t>
            </a:r>
            <a:r>
              <a:rPr lang="zh-CN" altLang="en-US" dirty="0"/>
              <a:t> </a:t>
            </a:r>
            <a:r>
              <a:rPr lang="en-US" altLang="zh-CN" dirty="0"/>
              <a:t>ahead!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9B4874-71F8-F3E4-ACBB-769FE7553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7DAE30-B3CA-004B-1DA7-8FB6493AB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8C5AA5-61D8-DDAD-CC2B-179A757D3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28</a:t>
            </a:fld>
            <a:endParaRPr lang="en-US"/>
          </a:p>
        </p:txBody>
      </p:sp>
      <p:pic>
        <p:nvPicPr>
          <p:cNvPr id="1026" name="Picture 2" descr="Climate change will drive stronger, smaller storms in U.S. | University of  Chicago News">
            <a:extLst>
              <a:ext uri="{FF2B5EF4-FFF2-40B4-BE49-F238E27FC236}">
                <a16:creationId xmlns:a16="http://schemas.microsoft.com/office/drawing/2014/main" id="{6129CBA5-AD80-C1FD-DB5C-98F5AAB1C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703" y="2470380"/>
            <a:ext cx="5708443" cy="3806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73075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Picture 5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711" y="3095070"/>
            <a:ext cx="1303827" cy="309155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2865075" y="4748112"/>
            <a:ext cx="5537310" cy="372387"/>
            <a:chOff x="2865075" y="4756946"/>
            <a:chExt cx="5537310" cy="372387"/>
          </a:xfrm>
        </p:grpSpPr>
        <p:pic>
          <p:nvPicPr>
            <p:cNvPr id="61" name="Picture 6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65075" y="4799043"/>
              <a:ext cx="456689" cy="282316"/>
            </a:xfrm>
            <a:prstGeom prst="rect">
              <a:avLst/>
            </a:prstGeom>
          </p:spPr>
        </p:pic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74660" y="4842440"/>
              <a:ext cx="448386" cy="274013"/>
            </a:xfrm>
            <a:prstGeom prst="rect">
              <a:avLst/>
            </a:prstGeom>
          </p:spPr>
        </p:pic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363157" y="4855320"/>
              <a:ext cx="473296" cy="274013"/>
            </a:xfrm>
            <a:prstGeom prst="rect">
              <a:avLst/>
            </a:prstGeom>
          </p:spPr>
        </p:pic>
        <p:pic>
          <p:nvPicPr>
            <p:cNvPr id="65" name="Picture 6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145301" y="4767728"/>
              <a:ext cx="791342" cy="111413"/>
            </a:xfrm>
            <a:prstGeom prst="rect">
              <a:avLst/>
            </a:prstGeom>
          </p:spPr>
        </p:pic>
        <p:pic>
          <p:nvPicPr>
            <p:cNvPr id="66" name="Picture 6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741537" y="4756946"/>
              <a:ext cx="782348" cy="112205"/>
            </a:xfrm>
            <a:prstGeom prst="rect">
              <a:avLst/>
            </a:prstGeom>
          </p:spPr>
        </p:pic>
        <p:pic>
          <p:nvPicPr>
            <p:cNvPr id="67" name="Picture 66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627149" y="4794406"/>
              <a:ext cx="775236" cy="112205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formulation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Contextual/structured bandit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29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3057985" y="2350053"/>
            <a:ext cx="5542676" cy="858253"/>
            <a:chOff x="2753185" y="2261705"/>
            <a:chExt cx="5542676" cy="858253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3185" y="2482079"/>
              <a:ext cx="980688" cy="637879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73858" y="2451845"/>
              <a:ext cx="1010835" cy="668113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8850" y="2478685"/>
              <a:ext cx="953921" cy="641273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5888383" y="2261705"/>
              <a:ext cx="24074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/>
                <a:t>…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891620" y="3308625"/>
            <a:ext cx="5854284" cy="1375049"/>
            <a:chOff x="2586820" y="3220277"/>
            <a:chExt cx="5854284" cy="1375049"/>
          </a:xfrm>
        </p:grpSpPr>
        <p:pic>
          <p:nvPicPr>
            <p:cNvPr id="6" name="Picture 4" descr="Image result for bandit machine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6820" y="3220277"/>
              <a:ext cx="1344127" cy="13441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Image result for bandit machine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0333" y="3220277"/>
              <a:ext cx="1344127" cy="13441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Image result for bandit machine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6977" y="3251199"/>
              <a:ext cx="1344127" cy="13441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5892800" y="3423479"/>
              <a:ext cx="24074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/>
                <a:t>…</a:t>
              </a:r>
            </a:p>
          </p:txBody>
        </p:sp>
      </p:grpSp>
      <p:pic>
        <p:nvPicPr>
          <p:cNvPr id="17" name="Picture 2" descr="mage result for robot ico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238" y="4945486"/>
            <a:ext cx="827242" cy="82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/>
          <p:cNvGrpSpPr/>
          <p:nvPr/>
        </p:nvGrpSpPr>
        <p:grpSpPr>
          <a:xfrm>
            <a:off x="4933273" y="5147319"/>
            <a:ext cx="315074" cy="382101"/>
            <a:chOff x="5382479" y="5128591"/>
            <a:chExt cx="315074" cy="382101"/>
          </a:xfrm>
        </p:grpSpPr>
        <p:pic>
          <p:nvPicPr>
            <p:cNvPr id="3074" name="Picture 2" descr="Free photo: Dollar sign - 3d, Investment, Jackpot - Free Download ...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5382479" y="5128591"/>
              <a:ext cx="178135" cy="253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" descr="Free photo: Dollar sign - 3d, Investment, Jackpot - Free Download ...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5444323" y="5256694"/>
              <a:ext cx="178135" cy="253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" descr="Free photo: Dollar sign - 3d, Investment, Jackpot - Free Download ...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5519418" y="5186017"/>
              <a:ext cx="178135" cy="253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7" name="TextBox 26"/>
          <p:cNvSpPr txBox="1"/>
          <p:nvPr/>
        </p:nvSpPr>
        <p:spPr>
          <a:xfrm>
            <a:off x="8738968" y="2331511"/>
            <a:ext cx="3266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Goal: </a:t>
            </a:r>
            <a:r>
              <a:rPr lang="en-US" dirty="0"/>
              <a:t>maximize the accumulated reward over T rounds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88730" y="3812208"/>
            <a:ext cx="1289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Actions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88730" y="2500243"/>
            <a:ext cx="1289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Reward distribution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729450" y="5935255"/>
            <a:ext cx="1816132" cy="378102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837825" y="5918556"/>
            <a:ext cx="1634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History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88730" y="5023817"/>
            <a:ext cx="1634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Agent/learner/policy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44679" y="5664816"/>
            <a:ext cx="1125095" cy="336763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3756341" y="5012494"/>
            <a:ext cx="957886" cy="649798"/>
            <a:chOff x="3584063" y="5078755"/>
            <a:chExt cx="957886" cy="649798"/>
          </a:xfrm>
        </p:grpSpPr>
        <p:sp>
          <p:nvSpPr>
            <p:cNvPr id="28" name="TextBox 27"/>
            <p:cNvSpPr txBox="1"/>
            <p:nvPr/>
          </p:nvSpPr>
          <p:spPr>
            <a:xfrm>
              <a:off x="3584063" y="5078755"/>
              <a:ext cx="957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Reward</a:t>
              </a:r>
            </a:p>
          </p:txBody>
        </p: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3708213" y="5357075"/>
              <a:ext cx="600079" cy="371478"/>
            </a:xfrm>
            <a:prstGeom prst="rect">
              <a:avLst/>
            </a:prstGeom>
          </p:spPr>
        </p:pic>
      </p:grpSp>
      <p:pic>
        <p:nvPicPr>
          <p:cNvPr id="69" name="Picture 6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60328" y="5662469"/>
            <a:ext cx="1374027" cy="338328"/>
          </a:xfrm>
          <a:prstGeom prst="rect">
            <a:avLst/>
          </a:prstGeom>
        </p:spPr>
      </p:pic>
      <p:pic>
        <p:nvPicPr>
          <p:cNvPr id="70" name="Picture 69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725708" y="5945373"/>
            <a:ext cx="2197712" cy="374904"/>
          </a:xfrm>
          <a:prstGeom prst="rect">
            <a:avLst/>
          </a:prstGeom>
        </p:spPr>
      </p:pic>
      <p:pic>
        <p:nvPicPr>
          <p:cNvPr id="68" name="Picture 67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457664" y="3094890"/>
            <a:ext cx="1808852" cy="310896"/>
          </a:xfrm>
          <a:prstGeom prst="rect">
            <a:avLst/>
          </a:prstGeom>
        </p:spPr>
      </p:pic>
      <p:grpSp>
        <p:nvGrpSpPr>
          <p:cNvPr id="85" name="Group 84"/>
          <p:cNvGrpSpPr/>
          <p:nvPr/>
        </p:nvGrpSpPr>
        <p:grpSpPr>
          <a:xfrm>
            <a:off x="6546573" y="918817"/>
            <a:ext cx="4228751" cy="616940"/>
            <a:chOff x="6546573" y="918817"/>
            <a:chExt cx="4228751" cy="616940"/>
          </a:xfrm>
        </p:grpSpPr>
        <p:grpSp>
          <p:nvGrpSpPr>
            <p:cNvPr id="50" name="Group 49"/>
            <p:cNvGrpSpPr/>
            <p:nvPr/>
          </p:nvGrpSpPr>
          <p:grpSpPr>
            <a:xfrm>
              <a:off x="6546573" y="918817"/>
              <a:ext cx="4228751" cy="607392"/>
              <a:chOff x="6568660" y="892313"/>
              <a:chExt cx="4228751" cy="607392"/>
            </a:xfrm>
          </p:grpSpPr>
          <p:sp>
            <p:nvSpPr>
              <p:cNvPr id="39" name="TextBox 38"/>
              <p:cNvSpPr txBox="1"/>
              <p:nvPr/>
            </p:nvSpPr>
            <p:spPr>
              <a:xfrm>
                <a:off x="7138504" y="892313"/>
                <a:ext cx="365890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In linear contextual bandit [LCLS10], </a:t>
                </a:r>
              </a:p>
            </p:txBody>
          </p:sp>
          <p:pic>
            <p:nvPicPr>
              <p:cNvPr id="2054" name="Picture 6" descr="Example Logo"/>
              <p:cNvPicPr>
                <a:picLocks noChangeAspect="1" noChangeArrowheads="1"/>
              </p:cNvPicPr>
              <p:nvPr/>
            </p:nvPicPr>
            <p:blipFill>
              <a:blip r:embed="rId2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68660" y="898940"/>
                <a:ext cx="600765" cy="60076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84" name="Picture 83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7191917" y="1207878"/>
              <a:ext cx="2786971" cy="327879"/>
            </a:xfrm>
            <a:prstGeom prst="rect">
              <a:avLst/>
            </a:prstGeom>
          </p:spPr>
        </p:pic>
      </p:grpSp>
      <p:grpSp>
        <p:nvGrpSpPr>
          <p:cNvPr id="29" name="Group 28"/>
          <p:cNvGrpSpPr/>
          <p:nvPr/>
        </p:nvGrpSpPr>
        <p:grpSpPr>
          <a:xfrm>
            <a:off x="8719872" y="3181640"/>
            <a:ext cx="3225564" cy="941949"/>
            <a:chOff x="8719872" y="3181640"/>
            <a:chExt cx="3225564" cy="941949"/>
          </a:xfrm>
        </p:grpSpPr>
        <p:sp>
          <p:nvSpPr>
            <p:cNvPr id="26" name="TextBox 25"/>
            <p:cNvSpPr txBox="1"/>
            <p:nvPr/>
          </p:nvSpPr>
          <p:spPr>
            <a:xfrm>
              <a:off x="8719872" y="3181640"/>
              <a:ext cx="32255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(Pseudo) Regret: </a:t>
              </a:r>
              <a:r>
                <a:rPr lang="en-US" dirty="0"/>
                <a:t>expected</a:t>
              </a:r>
              <a:r>
                <a:rPr lang="en-US" b="1" dirty="0"/>
                <a:t> </a:t>
              </a:r>
              <a:r>
                <a:rPr lang="en-US" dirty="0"/>
                <a:t>loss due to not playing the best arm </a:t>
              </a:r>
              <a:endParaRPr lang="en-US" b="1" dirty="0"/>
            </a:p>
          </p:txBody>
        </p:sp>
        <p:pic>
          <p:nvPicPr>
            <p:cNvPr id="56" name="Picture 55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8857819" y="3830360"/>
              <a:ext cx="2888025" cy="293229"/>
            </a:xfrm>
            <a:prstGeom prst="rect">
              <a:avLst/>
            </a:prstGeom>
          </p:spPr>
        </p:pic>
      </p:grpSp>
      <p:grpSp>
        <p:nvGrpSpPr>
          <p:cNvPr id="37" name="Group 36"/>
          <p:cNvGrpSpPr/>
          <p:nvPr/>
        </p:nvGrpSpPr>
        <p:grpSpPr>
          <a:xfrm>
            <a:off x="6206807" y="5567342"/>
            <a:ext cx="5568776" cy="833460"/>
            <a:chOff x="6206807" y="5567342"/>
            <a:chExt cx="5568776" cy="833460"/>
          </a:xfrm>
        </p:grpSpPr>
        <p:pic>
          <p:nvPicPr>
            <p:cNvPr id="36" name="Picture 35"/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6334125" y="5831137"/>
              <a:ext cx="4081483" cy="569665"/>
            </a:xfrm>
            <a:prstGeom prst="rect">
              <a:avLst/>
            </a:prstGeom>
          </p:spPr>
        </p:pic>
        <p:sp>
          <p:nvSpPr>
            <p:cNvPr id="44" name="TextBox 43"/>
            <p:cNvSpPr txBox="1"/>
            <p:nvPr/>
          </p:nvSpPr>
          <p:spPr>
            <a:xfrm>
              <a:off x="6206807" y="5567342"/>
              <a:ext cx="556877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Lower regret bound in linear contextual bandit [CLRS11]:</a:t>
              </a:r>
            </a:p>
            <a:p>
              <a:endParaRPr lang="en-US" dirty="0"/>
            </a:p>
          </p:txBody>
        </p:sp>
      </p:grpSp>
      <p:pic>
        <p:nvPicPr>
          <p:cNvPr id="35" name="Picture 34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86687" y="4165907"/>
            <a:ext cx="2525130" cy="361935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377586" y="4146855"/>
            <a:ext cx="2422203" cy="369621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356159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5749" y="5536013"/>
            <a:ext cx="3414311" cy="50084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formulation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(stochastic) Multi-arm bandit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3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3057985" y="2350053"/>
            <a:ext cx="5542676" cy="858253"/>
            <a:chOff x="2753185" y="2261705"/>
            <a:chExt cx="5542676" cy="858253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3185" y="2482079"/>
              <a:ext cx="980688" cy="637879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73858" y="2451845"/>
              <a:ext cx="1010835" cy="668113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8850" y="2478685"/>
              <a:ext cx="953921" cy="641273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5888383" y="2261705"/>
              <a:ext cx="24074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/>
                <a:t>…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2891620" y="3308625"/>
            <a:ext cx="5854284" cy="1375049"/>
            <a:chOff x="2586820" y="3220277"/>
            <a:chExt cx="5854284" cy="1375049"/>
          </a:xfrm>
        </p:grpSpPr>
        <p:pic>
          <p:nvPicPr>
            <p:cNvPr id="6" name="Picture 4" descr="Image result for bandit machine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6820" y="3220277"/>
              <a:ext cx="1344127" cy="13441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Image result for bandit machine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0333" y="3220277"/>
              <a:ext cx="1344127" cy="13441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Image result for bandit machine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6977" y="3251199"/>
              <a:ext cx="1344127" cy="13441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5892800" y="3423479"/>
              <a:ext cx="24074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/>
                <a:t>…</a:t>
              </a:r>
            </a:p>
          </p:txBody>
        </p:sp>
      </p:grpSp>
      <p:pic>
        <p:nvPicPr>
          <p:cNvPr id="17" name="Picture 2" descr="mage result for robot ico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238" y="4945486"/>
            <a:ext cx="827242" cy="82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Group 17"/>
          <p:cNvGrpSpPr/>
          <p:nvPr/>
        </p:nvGrpSpPr>
        <p:grpSpPr>
          <a:xfrm>
            <a:off x="4933273" y="5147319"/>
            <a:ext cx="315074" cy="382101"/>
            <a:chOff x="5382479" y="5128591"/>
            <a:chExt cx="315074" cy="382101"/>
          </a:xfrm>
        </p:grpSpPr>
        <p:pic>
          <p:nvPicPr>
            <p:cNvPr id="3074" name="Picture 2" descr="Free photo: Dollar sign - 3d, Investment, Jackpot - Free Download ...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5382479" y="5128591"/>
              <a:ext cx="178135" cy="253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2" descr="Free photo: Dollar sign - 3d, Investment, Jackpot - Free Download ...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5444323" y="5256694"/>
              <a:ext cx="178135" cy="253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2" descr="Free photo: Dollar sign - 3d, Investment, Jackpot - Free Download ...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5519418" y="5186017"/>
              <a:ext cx="178135" cy="253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76" name="Picture 4" descr="Controller, emergency, escape, evacuate, lever, pull, push icon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726" y="5075211"/>
            <a:ext cx="543340" cy="54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8738968" y="2331511"/>
            <a:ext cx="32669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Goal: </a:t>
            </a:r>
            <a:r>
              <a:rPr lang="en-US" dirty="0"/>
              <a:t>maximize the accumulated reward over T rounds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1837825" y="5918556"/>
            <a:ext cx="2707757" cy="394801"/>
            <a:chOff x="2478347" y="5998069"/>
            <a:chExt cx="2707757" cy="394801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369972" y="6014768"/>
              <a:ext cx="1816132" cy="378102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2478347" y="5998069"/>
              <a:ext cx="163443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History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388730" y="5023817"/>
            <a:ext cx="1634434" cy="977762"/>
            <a:chOff x="388730" y="5023817"/>
            <a:chExt cx="1634434" cy="977762"/>
          </a:xfrm>
        </p:grpSpPr>
        <p:sp>
          <p:nvSpPr>
            <p:cNvPr id="25" name="TextBox 24"/>
            <p:cNvSpPr txBox="1"/>
            <p:nvPr/>
          </p:nvSpPr>
          <p:spPr>
            <a:xfrm>
              <a:off x="388730" y="5023817"/>
              <a:ext cx="16344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Agent/learner/policy</a:t>
              </a:r>
            </a:p>
          </p:txBody>
        </p:sp>
        <p:pic>
          <p:nvPicPr>
            <p:cNvPr id="32" name="Picture 31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544679" y="5664816"/>
              <a:ext cx="1125095" cy="336763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3756341" y="5012494"/>
            <a:ext cx="957886" cy="649798"/>
            <a:chOff x="3584063" y="5078755"/>
            <a:chExt cx="957886" cy="649798"/>
          </a:xfrm>
        </p:grpSpPr>
        <p:sp>
          <p:nvSpPr>
            <p:cNvPr id="28" name="TextBox 27"/>
            <p:cNvSpPr txBox="1"/>
            <p:nvPr/>
          </p:nvSpPr>
          <p:spPr>
            <a:xfrm>
              <a:off x="3584063" y="5078755"/>
              <a:ext cx="957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Reward</a:t>
              </a:r>
            </a:p>
          </p:txBody>
        </p: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708213" y="5357075"/>
              <a:ext cx="600079" cy="371478"/>
            </a:xfrm>
            <a:prstGeom prst="rect">
              <a:avLst/>
            </a:prstGeom>
          </p:spPr>
        </p:pic>
      </p:grpSp>
      <p:cxnSp>
        <p:nvCxnSpPr>
          <p:cNvPr id="29" name="Straight Connector 28"/>
          <p:cNvCxnSpPr/>
          <p:nvPr/>
        </p:nvCxnSpPr>
        <p:spPr>
          <a:xfrm flipV="1">
            <a:off x="1192696" y="2323548"/>
            <a:ext cx="1802295" cy="883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Rectangle 41"/>
          <p:cNvSpPr/>
          <p:nvPr/>
        </p:nvSpPr>
        <p:spPr>
          <a:xfrm>
            <a:off x="1201738" y="5629689"/>
            <a:ext cx="355600" cy="394874"/>
          </a:xfrm>
          <a:prstGeom prst="rect">
            <a:avLst/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2" name="Group 51"/>
          <p:cNvGrpSpPr/>
          <p:nvPr/>
        </p:nvGrpSpPr>
        <p:grpSpPr>
          <a:xfrm>
            <a:off x="7993997" y="5051362"/>
            <a:ext cx="7040362" cy="4697788"/>
            <a:chOff x="3050936" y="5448925"/>
            <a:chExt cx="7040362" cy="4697788"/>
          </a:xfrm>
        </p:grpSpPr>
        <p:sp>
          <p:nvSpPr>
            <p:cNvPr id="53" name="Arc 52"/>
            <p:cNvSpPr/>
            <p:nvPr/>
          </p:nvSpPr>
          <p:spPr>
            <a:xfrm rot="18961402">
              <a:off x="3050936" y="5848922"/>
              <a:ext cx="4348320" cy="2851773"/>
            </a:xfrm>
            <a:prstGeom prst="arc">
              <a:avLst>
                <a:gd name="adj1" fmla="val 16887526"/>
                <a:gd name="adj2" fmla="val 20234872"/>
              </a:avLst>
            </a:prstGeom>
            <a:ln w="28575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Arc 53"/>
            <p:cNvSpPr/>
            <p:nvPr/>
          </p:nvSpPr>
          <p:spPr>
            <a:xfrm rot="18481685">
              <a:off x="4650216" y="4705631"/>
              <a:ext cx="4697788" cy="6184376"/>
            </a:xfrm>
            <a:prstGeom prst="arc">
              <a:avLst>
                <a:gd name="adj1" fmla="val 15994470"/>
                <a:gd name="adj2" fmla="val 18268608"/>
              </a:avLst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8926338" y="4211760"/>
            <a:ext cx="3538291" cy="1874061"/>
            <a:chOff x="2064167" y="4690005"/>
            <a:chExt cx="3538291" cy="1874061"/>
          </a:xfrm>
        </p:grpSpPr>
        <p:cxnSp>
          <p:nvCxnSpPr>
            <p:cNvPr id="56" name="Straight Arrow Connector 55"/>
            <p:cNvCxnSpPr/>
            <p:nvPr/>
          </p:nvCxnSpPr>
          <p:spPr>
            <a:xfrm>
              <a:off x="2514600" y="6146800"/>
              <a:ext cx="2271588" cy="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Arrow Connector 56"/>
            <p:cNvCxnSpPr/>
            <p:nvPr/>
          </p:nvCxnSpPr>
          <p:spPr>
            <a:xfrm flipV="1">
              <a:off x="2514600" y="4767114"/>
              <a:ext cx="0" cy="137968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8" name="TextBox 57"/>
            <p:cNvSpPr txBox="1"/>
            <p:nvPr/>
          </p:nvSpPr>
          <p:spPr>
            <a:xfrm>
              <a:off x="3945163" y="6194734"/>
              <a:ext cx="16572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1">
                      <a:lumMod val="75000"/>
                    </a:schemeClr>
                  </a:solidFill>
                </a:rPr>
                <a:t>Time</a:t>
              </a:r>
            </a:p>
          </p:txBody>
        </p:sp>
        <p:sp>
          <p:nvSpPr>
            <p:cNvPr id="59" name="TextBox 58"/>
            <p:cNvSpPr txBox="1"/>
            <p:nvPr/>
          </p:nvSpPr>
          <p:spPr>
            <a:xfrm rot="16200000">
              <a:off x="1791817" y="4962355"/>
              <a:ext cx="914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1">
                      <a:lumMod val="75000"/>
                    </a:schemeClr>
                  </a:solidFill>
                </a:rPr>
                <a:t>Regret</a:t>
              </a:r>
            </a:p>
          </p:txBody>
        </p:sp>
      </p:grpSp>
      <p:sp>
        <p:nvSpPr>
          <p:cNvPr id="46" name="TextBox 45"/>
          <p:cNvSpPr txBox="1"/>
          <p:nvPr/>
        </p:nvSpPr>
        <p:spPr>
          <a:xfrm>
            <a:off x="8945216" y="6029741"/>
            <a:ext cx="3017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Sub-linear regret is preferred!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5728632" y="5177314"/>
            <a:ext cx="3025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Lower regret bound [LR85]:</a:t>
            </a:r>
          </a:p>
        </p:txBody>
      </p:sp>
      <p:grpSp>
        <p:nvGrpSpPr>
          <p:cNvPr id="3079" name="Group 3078"/>
          <p:cNvGrpSpPr/>
          <p:nvPr/>
        </p:nvGrpSpPr>
        <p:grpSpPr>
          <a:xfrm>
            <a:off x="5979893" y="5772297"/>
            <a:ext cx="3050638" cy="941200"/>
            <a:chOff x="5870711" y="5745001"/>
            <a:chExt cx="3050638" cy="941200"/>
          </a:xfrm>
        </p:grpSpPr>
        <p:grpSp>
          <p:nvGrpSpPr>
            <p:cNvPr id="3075" name="Group 3074"/>
            <p:cNvGrpSpPr/>
            <p:nvPr/>
          </p:nvGrpSpPr>
          <p:grpSpPr>
            <a:xfrm>
              <a:off x="5870711" y="6078330"/>
              <a:ext cx="2791791" cy="607871"/>
              <a:chOff x="5870711" y="6078330"/>
              <a:chExt cx="2791791" cy="607871"/>
            </a:xfrm>
          </p:grpSpPr>
          <p:sp>
            <p:nvSpPr>
              <p:cNvPr id="63" name="TextBox 62"/>
              <p:cNvSpPr txBox="1"/>
              <p:nvPr/>
            </p:nvSpPr>
            <p:spPr>
              <a:xfrm>
                <a:off x="5870711" y="6316869"/>
                <a:ext cx="279179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rgbClr val="FF0000"/>
                    </a:solidFill>
                  </a:rPr>
                  <a:t>Difficulty of the problem</a:t>
                </a:r>
              </a:p>
            </p:txBody>
          </p:sp>
          <p:cxnSp>
            <p:nvCxnSpPr>
              <p:cNvPr id="3073" name="Straight Arrow Connector 3072"/>
              <p:cNvCxnSpPr/>
              <p:nvPr/>
            </p:nvCxnSpPr>
            <p:spPr>
              <a:xfrm flipV="1">
                <a:off x="7036904" y="6078330"/>
                <a:ext cx="123687" cy="229705"/>
              </a:xfrm>
              <a:prstGeom prst="straightConnector1">
                <a:avLst/>
              </a:prstGeom>
              <a:ln w="28575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1" name="Rectangle 70"/>
            <p:cNvSpPr/>
            <p:nvPr/>
          </p:nvSpPr>
          <p:spPr>
            <a:xfrm>
              <a:off x="6919753" y="5745001"/>
              <a:ext cx="2001596" cy="245027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080" name="Group 3079"/>
          <p:cNvGrpSpPr/>
          <p:nvPr/>
        </p:nvGrpSpPr>
        <p:grpSpPr>
          <a:xfrm>
            <a:off x="7134308" y="963886"/>
            <a:ext cx="2994770" cy="751453"/>
            <a:chOff x="7134308" y="963886"/>
            <a:chExt cx="2994770" cy="751453"/>
          </a:xfrm>
        </p:grpSpPr>
        <p:sp>
          <p:nvSpPr>
            <p:cNvPr id="73" name="TextBox 72"/>
            <p:cNvSpPr txBox="1"/>
            <p:nvPr/>
          </p:nvSpPr>
          <p:spPr>
            <a:xfrm>
              <a:off x="7549323" y="1069008"/>
              <a:ext cx="257975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i="1" dirty="0">
                  <a:solidFill>
                    <a:srgbClr val="FF0000"/>
                  </a:solidFill>
                </a:rPr>
                <a:t>Adversarial bandit is out of scope of this lecture</a:t>
              </a:r>
            </a:p>
          </p:txBody>
        </p:sp>
        <p:pic>
          <p:nvPicPr>
            <p:cNvPr id="1026" name="Picture 2" descr="Compiler warnings: are you checking them in Dynamics 365? - ariste ...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4308" y="963886"/>
              <a:ext cx="430983" cy="4309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082" name="TextBox 3081"/>
          <p:cNvSpPr txBox="1"/>
          <p:nvPr/>
        </p:nvSpPr>
        <p:spPr>
          <a:xfrm>
            <a:off x="5870712" y="6029739"/>
            <a:ext cx="2897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Finite variance is required!</a:t>
            </a:r>
          </a:p>
        </p:txBody>
      </p:sp>
      <p:grpSp>
        <p:nvGrpSpPr>
          <p:cNvPr id="38" name="Group 37"/>
          <p:cNvGrpSpPr/>
          <p:nvPr/>
        </p:nvGrpSpPr>
        <p:grpSpPr>
          <a:xfrm>
            <a:off x="388730" y="2500243"/>
            <a:ext cx="1360556" cy="903983"/>
            <a:chOff x="388730" y="2500243"/>
            <a:chExt cx="1360556" cy="903983"/>
          </a:xfrm>
        </p:grpSpPr>
        <p:sp>
          <p:nvSpPr>
            <p:cNvPr id="24" name="TextBox 23"/>
            <p:cNvSpPr txBox="1"/>
            <p:nvPr/>
          </p:nvSpPr>
          <p:spPr>
            <a:xfrm>
              <a:off x="388730" y="2500243"/>
              <a:ext cx="128987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Reward distribution</a:t>
              </a: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45459" y="3095071"/>
              <a:ext cx="1303827" cy="309155"/>
            </a:xfrm>
            <a:prstGeom prst="rect">
              <a:avLst/>
            </a:prstGeom>
          </p:spPr>
        </p:pic>
      </p:grpSp>
      <p:grpSp>
        <p:nvGrpSpPr>
          <p:cNvPr id="45" name="Group 44"/>
          <p:cNvGrpSpPr/>
          <p:nvPr/>
        </p:nvGrpSpPr>
        <p:grpSpPr>
          <a:xfrm>
            <a:off x="8719872" y="3181640"/>
            <a:ext cx="3225564" cy="902192"/>
            <a:chOff x="8719872" y="3181640"/>
            <a:chExt cx="3225564" cy="902192"/>
          </a:xfrm>
        </p:grpSpPr>
        <p:sp>
          <p:nvSpPr>
            <p:cNvPr id="26" name="TextBox 25"/>
            <p:cNvSpPr txBox="1"/>
            <p:nvPr/>
          </p:nvSpPr>
          <p:spPr>
            <a:xfrm>
              <a:off x="8719872" y="3181640"/>
              <a:ext cx="32255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(Pseudo) Regret: </a:t>
              </a:r>
              <a:r>
                <a:rPr lang="en-US" dirty="0"/>
                <a:t>expected</a:t>
              </a:r>
              <a:r>
                <a:rPr lang="en-US" b="1" dirty="0"/>
                <a:t> </a:t>
              </a:r>
              <a:r>
                <a:rPr lang="en-US" dirty="0"/>
                <a:t>loss due to not playing the best arm </a:t>
              </a:r>
              <a:endParaRPr lang="en-US" b="1" dirty="0"/>
            </a:p>
          </p:txBody>
        </p:sp>
        <p:pic>
          <p:nvPicPr>
            <p:cNvPr id="39" name="Picture 38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8906410" y="3790603"/>
              <a:ext cx="2888025" cy="293229"/>
            </a:xfrm>
            <a:prstGeom prst="rect">
              <a:avLst/>
            </a:prstGeom>
          </p:spPr>
        </p:pic>
      </p:grpSp>
      <p:pic>
        <p:nvPicPr>
          <p:cNvPr id="43" name="Picture 4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91200" y="5532520"/>
            <a:ext cx="2188191" cy="509321"/>
          </a:xfrm>
          <a:prstGeom prst="rect">
            <a:avLst/>
          </a:prstGeom>
        </p:spPr>
      </p:pic>
      <p:sp>
        <p:nvSpPr>
          <p:cNvPr id="66" name="TextBox 65"/>
          <p:cNvSpPr txBox="1"/>
          <p:nvPr/>
        </p:nvSpPr>
        <p:spPr>
          <a:xfrm>
            <a:off x="5728632" y="5177314"/>
            <a:ext cx="3025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Lower regret bound [Aue95]: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388730" y="3812208"/>
            <a:ext cx="2445748" cy="720790"/>
            <a:chOff x="388730" y="3812208"/>
            <a:chExt cx="2445748" cy="720790"/>
          </a:xfrm>
        </p:grpSpPr>
        <p:sp>
          <p:nvSpPr>
            <p:cNvPr id="21" name="TextBox 20"/>
            <p:cNvSpPr txBox="1"/>
            <p:nvPr/>
          </p:nvSpPr>
          <p:spPr>
            <a:xfrm>
              <a:off x="388730" y="3812208"/>
              <a:ext cx="12898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Actions</a:t>
              </a:r>
            </a:p>
          </p:txBody>
        </p:sp>
        <p:pic>
          <p:nvPicPr>
            <p:cNvPr id="30" name="Picture 29"/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400333" y="4184104"/>
              <a:ext cx="2434145" cy="348894"/>
            </a:xfrm>
            <a:prstGeom prst="rect">
              <a:avLst/>
            </a:prstGeom>
          </p:spPr>
        </p:pic>
      </p:grp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grpSp>
        <p:nvGrpSpPr>
          <p:cNvPr id="49" name="Group 48">
            <a:extLst>
              <a:ext uri="{FF2B5EF4-FFF2-40B4-BE49-F238E27FC236}">
                <a16:creationId xmlns:a16="http://schemas.microsoft.com/office/drawing/2014/main" id="{5881DE7E-73CF-D4E5-1869-187FDBEC7B14}"/>
              </a:ext>
            </a:extLst>
          </p:cNvPr>
          <p:cNvGrpSpPr/>
          <p:nvPr/>
        </p:nvGrpSpPr>
        <p:grpSpPr>
          <a:xfrm>
            <a:off x="5873170" y="179906"/>
            <a:ext cx="4989648" cy="686659"/>
            <a:chOff x="5873170" y="179906"/>
            <a:chExt cx="4989648" cy="686659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268D9012-FA8E-0735-6C36-45A6B770EAFE}"/>
                </a:ext>
              </a:extLst>
            </p:cNvPr>
            <p:cNvSpPr txBox="1"/>
            <p:nvPr/>
          </p:nvSpPr>
          <p:spPr>
            <a:xfrm>
              <a:off x="7146086" y="273983"/>
              <a:ext cx="371673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dirty="0"/>
                <a:t> </a:t>
              </a:r>
              <a:r>
                <a:rPr lang="en-US" dirty="0">
                  <a:hlinkClick r:id="rId19"/>
                </a:rPr>
                <a:t>https://su-my.github.io/Test-page/</a:t>
              </a:r>
              <a:r>
                <a:rPr lang="zh-CN" altLang="en-US" dirty="0"/>
                <a:t> </a:t>
              </a:r>
              <a:endParaRPr lang="en-US" dirty="0"/>
            </a:p>
          </p:txBody>
        </p:sp>
        <p:pic>
          <p:nvPicPr>
            <p:cNvPr id="48" name="Picture 2" descr="Game Time (Online)">
              <a:extLst>
                <a:ext uri="{FF2B5EF4-FFF2-40B4-BE49-F238E27FC236}">
                  <a16:creationId xmlns:a16="http://schemas.microsoft.com/office/drawing/2014/main" id="{F2805DDF-3FD4-370F-DEBE-58E56FBE10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29832">
              <a:off x="5873170" y="179906"/>
              <a:ext cx="1273440" cy="6866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244825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42" grpId="0" animBg="1"/>
      <p:bldP spid="46" grpId="0"/>
      <p:bldP spid="44" grpId="0"/>
      <p:bldP spid="44" grpId="1"/>
      <p:bldP spid="3082" grpId="0"/>
      <p:bldP spid="6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2956" y="2947488"/>
            <a:ext cx="3248167" cy="5006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Optimism in the face of uncertainty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LinUCB</a:t>
            </a:r>
            <a:r>
              <a:rPr lang="en-US" dirty="0"/>
              <a:t> [LCLS10]</a:t>
            </a:r>
          </a:p>
          <a:p>
            <a:pPr lvl="1"/>
            <a:r>
              <a:rPr lang="en-US" dirty="0"/>
              <a:t>Upper confidence bound based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30</a:t>
            </a:fld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449253" y="4414943"/>
            <a:ext cx="4395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…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2645325" y="5298520"/>
            <a:ext cx="4550192" cy="324288"/>
            <a:chOff x="2645325" y="5298520"/>
            <a:chExt cx="4550192" cy="324288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45325" y="5298520"/>
              <a:ext cx="344263" cy="292102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48364" y="5369309"/>
              <a:ext cx="333688" cy="253499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19264" y="5304870"/>
              <a:ext cx="476253" cy="285752"/>
            </a:xfrm>
            <a:prstGeom prst="rect">
              <a:avLst/>
            </a:prstGeom>
          </p:spPr>
        </p:pic>
      </p:grpSp>
      <p:cxnSp>
        <p:nvCxnSpPr>
          <p:cNvPr id="29" name="Straight Arrow Connector 28"/>
          <p:cNvCxnSpPr/>
          <p:nvPr/>
        </p:nvCxnSpPr>
        <p:spPr>
          <a:xfrm flipH="1">
            <a:off x="2319131" y="3639931"/>
            <a:ext cx="0" cy="1577009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2319130" y="5203688"/>
            <a:ext cx="55880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 rot="16200000">
            <a:off x="1457740" y="3657602"/>
            <a:ext cx="121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Reward</a:t>
            </a:r>
          </a:p>
        </p:txBody>
      </p:sp>
      <p:cxnSp>
        <p:nvCxnSpPr>
          <p:cNvPr id="45" name="Straight Arrow Connector 44"/>
          <p:cNvCxnSpPr/>
          <p:nvPr/>
        </p:nvCxnSpPr>
        <p:spPr>
          <a:xfrm flipH="1">
            <a:off x="3401392" y="3609009"/>
            <a:ext cx="2438401" cy="47707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>
            <a:off x="4951899" y="3644349"/>
            <a:ext cx="1055753" cy="51241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Group 51"/>
          <p:cNvGrpSpPr/>
          <p:nvPr/>
        </p:nvGrpSpPr>
        <p:grpSpPr>
          <a:xfrm>
            <a:off x="2613283" y="5337723"/>
            <a:ext cx="4573812" cy="282316"/>
            <a:chOff x="2617701" y="5342140"/>
            <a:chExt cx="4573812" cy="282316"/>
          </a:xfrm>
        </p:grpSpPr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17701" y="5342140"/>
              <a:ext cx="456689" cy="282316"/>
            </a:xfrm>
            <a:prstGeom prst="rect">
              <a:avLst/>
            </a:prstGeom>
          </p:spPr>
        </p:pic>
        <p:pic>
          <p:nvPicPr>
            <p:cNvPr id="77" name="Picture 7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59424" y="5350443"/>
              <a:ext cx="448386" cy="274013"/>
            </a:xfrm>
            <a:prstGeom prst="rect">
              <a:avLst/>
            </a:prstGeom>
          </p:spPr>
        </p:pic>
        <p:pic>
          <p:nvPicPr>
            <p:cNvPr id="78" name="Picture 7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718217" y="5350443"/>
              <a:ext cx="473296" cy="274013"/>
            </a:xfrm>
            <a:prstGeom prst="rect">
              <a:avLst/>
            </a:prstGeom>
          </p:spPr>
        </p:pic>
      </p:grpSp>
      <p:grpSp>
        <p:nvGrpSpPr>
          <p:cNvPr id="106" name="Group 105"/>
          <p:cNvGrpSpPr/>
          <p:nvPr/>
        </p:nvGrpSpPr>
        <p:grpSpPr>
          <a:xfrm>
            <a:off x="8423965" y="4567583"/>
            <a:ext cx="3260035" cy="1488661"/>
            <a:chOff x="8207513" y="4046330"/>
            <a:chExt cx="3260035" cy="1488661"/>
          </a:xfrm>
        </p:grpSpPr>
        <p:pic>
          <p:nvPicPr>
            <p:cNvPr id="101" name="Picture 100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297915" y="4396822"/>
              <a:ext cx="3015024" cy="341066"/>
            </a:xfrm>
            <a:prstGeom prst="rect">
              <a:avLst/>
            </a:prstGeom>
          </p:spPr>
        </p:pic>
        <p:pic>
          <p:nvPicPr>
            <p:cNvPr id="102" name="Picture 101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328980" y="4786933"/>
              <a:ext cx="2551056" cy="333377"/>
            </a:xfrm>
            <a:prstGeom prst="rect">
              <a:avLst/>
            </a:prstGeom>
          </p:spPr>
        </p:pic>
        <p:pic>
          <p:nvPicPr>
            <p:cNvPr id="103" name="Picture 102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343479" y="5167862"/>
              <a:ext cx="1326191" cy="313331"/>
            </a:xfrm>
            <a:prstGeom prst="rect">
              <a:avLst/>
            </a:prstGeom>
          </p:spPr>
        </p:pic>
        <p:sp>
          <p:nvSpPr>
            <p:cNvPr id="104" name="Rectangle 103"/>
            <p:cNvSpPr/>
            <p:nvPr/>
          </p:nvSpPr>
          <p:spPr>
            <a:xfrm>
              <a:off x="8211929" y="4072835"/>
              <a:ext cx="3255619" cy="146215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8207513" y="4046330"/>
              <a:ext cx="25090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Closed form estimator</a:t>
              </a:r>
            </a:p>
          </p:txBody>
        </p:sp>
      </p:grpSp>
      <p:pic>
        <p:nvPicPr>
          <p:cNvPr id="110" name="Picture 10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91639" y="5760484"/>
            <a:ext cx="4523562" cy="452356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7496313" y="1320799"/>
            <a:ext cx="3723860" cy="616940"/>
            <a:chOff x="7496313" y="1320799"/>
            <a:chExt cx="3723860" cy="616940"/>
          </a:xfrm>
        </p:grpSpPr>
        <p:sp>
          <p:nvSpPr>
            <p:cNvPr id="114" name="TextBox 113"/>
            <p:cNvSpPr txBox="1"/>
            <p:nvPr/>
          </p:nvSpPr>
          <p:spPr>
            <a:xfrm>
              <a:off x="7920382" y="1320799"/>
              <a:ext cx="32997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In linear contextual bandit, </a:t>
              </a:r>
            </a:p>
          </p:txBody>
        </p:sp>
        <p:pic>
          <p:nvPicPr>
            <p:cNvPr id="113" name="Picture 112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995882" y="1609860"/>
              <a:ext cx="2786971" cy="327879"/>
            </a:xfrm>
            <a:prstGeom prst="rect">
              <a:avLst/>
            </a:prstGeom>
          </p:spPr>
        </p:pic>
        <p:pic>
          <p:nvPicPr>
            <p:cNvPr id="116" name="Picture 8" descr="Download Paper Clipart Note Taking - Clip Art Take Note - Full ...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96313" y="1453564"/>
              <a:ext cx="433318" cy="442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7" name="Group 56"/>
          <p:cNvGrpSpPr/>
          <p:nvPr/>
        </p:nvGrpSpPr>
        <p:grpSpPr>
          <a:xfrm>
            <a:off x="6997149" y="3578089"/>
            <a:ext cx="3829877" cy="395835"/>
            <a:chOff x="8004314" y="3609010"/>
            <a:chExt cx="3829877" cy="395835"/>
          </a:xfrm>
        </p:grpSpPr>
        <p:sp>
          <p:nvSpPr>
            <p:cNvPr id="53" name="TextBox 52"/>
            <p:cNvSpPr txBox="1"/>
            <p:nvPr/>
          </p:nvSpPr>
          <p:spPr>
            <a:xfrm>
              <a:off x="8335617" y="3635513"/>
              <a:ext cx="34985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Encourage underestimated arms</a:t>
              </a:r>
            </a:p>
          </p:txBody>
        </p:sp>
        <p:cxnSp>
          <p:nvCxnSpPr>
            <p:cNvPr id="55" name="Straight Arrow Connector 54"/>
            <p:cNvCxnSpPr>
              <a:stCxn id="53" idx="1"/>
            </p:cNvCxnSpPr>
            <p:nvPr/>
          </p:nvCxnSpPr>
          <p:spPr>
            <a:xfrm flipH="1" flipV="1">
              <a:off x="8004314" y="3609010"/>
              <a:ext cx="331303" cy="21116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7102124" y="1315123"/>
            <a:ext cx="4969068" cy="697607"/>
            <a:chOff x="2453924" y="62586"/>
            <a:chExt cx="4969068" cy="697607"/>
          </a:xfrm>
        </p:grpSpPr>
        <p:pic>
          <p:nvPicPr>
            <p:cNvPr id="109" name="Picture 108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3886200" y="316162"/>
              <a:ext cx="3181350" cy="444031"/>
            </a:xfrm>
            <a:prstGeom prst="rect">
              <a:avLst/>
            </a:prstGeom>
          </p:spPr>
        </p:pic>
        <p:sp>
          <p:nvSpPr>
            <p:cNvPr id="118" name="TextBox 117"/>
            <p:cNvSpPr txBox="1"/>
            <p:nvPr/>
          </p:nvSpPr>
          <p:spPr>
            <a:xfrm>
              <a:off x="2891245" y="62586"/>
              <a:ext cx="453174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Lower regret bound in linear contextual bandit [CLRS11]:</a:t>
              </a:r>
            </a:p>
          </p:txBody>
        </p:sp>
        <p:pic>
          <p:nvPicPr>
            <p:cNvPr id="120" name="Picture 8" descr="Download Paper Clipart Note Taking - Clip Art Take Note - Full ..."/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53924" y="221855"/>
              <a:ext cx="433318" cy="442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71" name="Straight Connector 70"/>
          <p:cNvCxnSpPr/>
          <p:nvPr/>
        </p:nvCxnSpPr>
        <p:spPr>
          <a:xfrm flipV="1">
            <a:off x="9678504" y="3343965"/>
            <a:ext cx="129429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7" name="Picture 9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424557" y="3101010"/>
            <a:ext cx="1879104" cy="484508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405910" y="3176929"/>
            <a:ext cx="2395203" cy="401776"/>
          </a:xfrm>
          <a:prstGeom prst="rect">
            <a:avLst/>
          </a:prstGeom>
        </p:spPr>
      </p:pic>
      <p:pic>
        <p:nvPicPr>
          <p:cNvPr id="136" name="Picture 13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120677" y="4391371"/>
            <a:ext cx="461828" cy="344745"/>
          </a:xfrm>
          <a:prstGeom prst="rect">
            <a:avLst/>
          </a:prstGeom>
        </p:spPr>
      </p:pic>
      <p:grpSp>
        <p:nvGrpSpPr>
          <p:cNvPr id="46" name="Group 45"/>
          <p:cNvGrpSpPr/>
          <p:nvPr/>
        </p:nvGrpSpPr>
        <p:grpSpPr>
          <a:xfrm>
            <a:off x="2411896" y="3894449"/>
            <a:ext cx="1170609" cy="1220891"/>
            <a:chOff x="2411896" y="3894449"/>
            <a:chExt cx="1170609" cy="1220891"/>
          </a:xfrm>
        </p:grpSpPr>
        <p:grpSp>
          <p:nvGrpSpPr>
            <p:cNvPr id="140" name="Group 139"/>
            <p:cNvGrpSpPr/>
            <p:nvPr/>
          </p:nvGrpSpPr>
          <p:grpSpPr>
            <a:xfrm>
              <a:off x="2411896" y="4042395"/>
              <a:ext cx="528982" cy="352286"/>
              <a:chOff x="2411896" y="4042395"/>
              <a:chExt cx="528982" cy="352286"/>
            </a:xfrm>
          </p:grpSpPr>
          <p:cxnSp>
            <p:nvCxnSpPr>
              <p:cNvPr id="141" name="Straight Connector 140"/>
              <p:cNvCxnSpPr/>
              <p:nvPr/>
            </p:nvCxnSpPr>
            <p:spPr>
              <a:xfrm>
                <a:off x="2712278" y="4099339"/>
                <a:ext cx="2286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42" name="Picture 141"/>
              <p:cNvPicPr>
                <a:picLocks noChangeAspect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411896" y="4042395"/>
                <a:ext cx="272523" cy="352286"/>
              </a:xfrm>
              <a:prstGeom prst="rect">
                <a:avLst/>
              </a:prstGeom>
            </p:spPr>
          </p:pic>
        </p:grpSp>
        <p:grpSp>
          <p:nvGrpSpPr>
            <p:cNvPr id="44" name="Group 43"/>
            <p:cNvGrpSpPr/>
            <p:nvPr/>
          </p:nvGrpSpPr>
          <p:grpSpPr>
            <a:xfrm>
              <a:off x="2593009" y="3953566"/>
              <a:ext cx="989496" cy="1161774"/>
              <a:chOff x="2593009" y="3953566"/>
              <a:chExt cx="989496" cy="1161774"/>
            </a:xfrm>
          </p:grpSpPr>
          <p:grpSp>
            <p:nvGrpSpPr>
              <p:cNvPr id="86" name="Group 85"/>
              <p:cNvGrpSpPr/>
              <p:nvPr/>
            </p:nvGrpSpPr>
            <p:grpSpPr>
              <a:xfrm>
                <a:off x="2690191" y="3953566"/>
                <a:ext cx="841587" cy="1161774"/>
                <a:chOff x="3697356" y="3984487"/>
                <a:chExt cx="841587" cy="1161774"/>
              </a:xfrm>
            </p:grpSpPr>
            <p:pic>
              <p:nvPicPr>
                <p:cNvPr id="107" name="Picture 106"/>
                <p:cNvPicPr>
                  <a:picLocks noChangeAspect="1"/>
                </p:cNvPicPr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3865218" y="4156626"/>
                  <a:ext cx="673725" cy="259600"/>
                </a:xfrm>
                <a:prstGeom prst="rect">
                  <a:avLst/>
                </a:prstGeom>
              </p:spPr>
            </p:pic>
            <p:grpSp>
              <p:nvGrpSpPr>
                <p:cNvPr id="108" name="Group 107"/>
                <p:cNvGrpSpPr/>
                <p:nvPr/>
              </p:nvGrpSpPr>
              <p:grpSpPr>
                <a:xfrm>
                  <a:off x="3697356" y="3984487"/>
                  <a:ext cx="283155" cy="1161774"/>
                  <a:chOff x="3697356" y="3984487"/>
                  <a:chExt cx="283155" cy="1161774"/>
                </a:xfrm>
              </p:grpSpPr>
              <p:cxnSp>
                <p:nvCxnSpPr>
                  <p:cNvPr id="111" name="Straight Connector 110"/>
                  <p:cNvCxnSpPr/>
                  <p:nvPr/>
                </p:nvCxnSpPr>
                <p:spPr>
                  <a:xfrm flipV="1">
                    <a:off x="3706191" y="3988904"/>
                    <a:ext cx="274320" cy="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2" name="Straight Connector 111"/>
                  <p:cNvCxnSpPr/>
                  <p:nvPr/>
                </p:nvCxnSpPr>
                <p:spPr>
                  <a:xfrm flipH="1">
                    <a:off x="3838109" y="3984487"/>
                    <a:ext cx="604" cy="579972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5" name="Straight Connector 114"/>
                  <p:cNvCxnSpPr/>
                  <p:nvPr/>
                </p:nvCxnSpPr>
                <p:spPr>
                  <a:xfrm flipH="1">
                    <a:off x="3840145" y="4559748"/>
                    <a:ext cx="604" cy="579972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1" name="Straight Connector 120"/>
                  <p:cNvCxnSpPr/>
                  <p:nvPr/>
                </p:nvCxnSpPr>
                <p:spPr>
                  <a:xfrm flipV="1">
                    <a:off x="3697356" y="5146261"/>
                    <a:ext cx="274320" cy="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147" name="Straight Connector 146"/>
              <p:cNvCxnSpPr/>
              <p:nvPr/>
            </p:nvCxnSpPr>
            <p:spPr>
              <a:xfrm flipV="1">
                <a:off x="2593009" y="4532244"/>
                <a:ext cx="472661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51" name="Picture 150"/>
              <p:cNvPicPr>
                <a:picLocks noChangeAspect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120677" y="4391371"/>
                <a:ext cx="461828" cy="344745"/>
              </a:xfrm>
              <a:prstGeom prst="rect">
                <a:avLst/>
              </a:prstGeom>
            </p:spPr>
          </p:pic>
        </p:grpSp>
        <p:sp>
          <p:nvSpPr>
            <p:cNvPr id="153" name="Oval 152"/>
            <p:cNvSpPr/>
            <p:nvPr/>
          </p:nvSpPr>
          <p:spPr>
            <a:xfrm>
              <a:off x="2771395" y="3894449"/>
              <a:ext cx="119269" cy="11926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3774298" y="3606317"/>
            <a:ext cx="1176251" cy="1492659"/>
            <a:chOff x="3774298" y="3606317"/>
            <a:chExt cx="1176251" cy="1492659"/>
          </a:xfrm>
        </p:grpSpPr>
        <p:grpSp>
          <p:nvGrpSpPr>
            <p:cNvPr id="122" name="Group 121"/>
            <p:cNvGrpSpPr/>
            <p:nvPr/>
          </p:nvGrpSpPr>
          <p:grpSpPr>
            <a:xfrm>
              <a:off x="4066377" y="3653183"/>
              <a:ext cx="869776" cy="1445793"/>
              <a:chOff x="5073542" y="3684104"/>
              <a:chExt cx="869776" cy="1445793"/>
            </a:xfrm>
          </p:grpSpPr>
          <p:grpSp>
            <p:nvGrpSpPr>
              <p:cNvPr id="123" name="Group 122"/>
              <p:cNvGrpSpPr/>
              <p:nvPr/>
            </p:nvGrpSpPr>
            <p:grpSpPr>
              <a:xfrm>
                <a:off x="5073542" y="3684104"/>
                <a:ext cx="283845" cy="1445793"/>
                <a:chOff x="5073542" y="3684104"/>
                <a:chExt cx="283845" cy="1445793"/>
              </a:xfrm>
            </p:grpSpPr>
            <p:cxnSp>
              <p:nvCxnSpPr>
                <p:cNvPr id="125" name="Straight Connector 124"/>
                <p:cNvCxnSpPr/>
                <p:nvPr/>
              </p:nvCxnSpPr>
              <p:spPr>
                <a:xfrm flipV="1">
                  <a:off x="5083067" y="3698900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/>
                <p:cNvCxnSpPr/>
                <p:nvPr/>
              </p:nvCxnSpPr>
              <p:spPr>
                <a:xfrm>
                  <a:off x="5221357" y="3684104"/>
                  <a:ext cx="1493" cy="721341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/>
                <p:cNvCxnSpPr/>
                <p:nvPr/>
              </p:nvCxnSpPr>
              <p:spPr>
                <a:xfrm>
                  <a:off x="5221357" y="4408556"/>
                  <a:ext cx="1493" cy="721341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/>
                <p:cNvCxnSpPr/>
                <p:nvPr/>
              </p:nvCxnSpPr>
              <p:spPr>
                <a:xfrm flipV="1">
                  <a:off x="5073542" y="5120506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24" name="Picture 123"/>
              <p:cNvPicPr>
                <a:picLocks noChangeAspect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281457" y="4031729"/>
                <a:ext cx="661861" cy="256003"/>
              </a:xfrm>
              <a:prstGeom prst="rect">
                <a:avLst/>
              </a:prstGeom>
            </p:spPr>
          </p:pic>
        </p:grpSp>
        <p:grpSp>
          <p:nvGrpSpPr>
            <p:cNvPr id="138" name="Group 137"/>
            <p:cNvGrpSpPr/>
            <p:nvPr/>
          </p:nvGrpSpPr>
          <p:grpSpPr>
            <a:xfrm>
              <a:off x="3774298" y="4588026"/>
              <a:ext cx="553984" cy="340667"/>
              <a:chOff x="3774298" y="4588026"/>
              <a:chExt cx="553984" cy="340667"/>
            </a:xfrm>
          </p:grpSpPr>
          <p:pic>
            <p:nvPicPr>
              <p:cNvPr id="145" name="Picture 144"/>
              <p:cNvPicPr>
                <a:picLocks noChangeAspect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3774298" y="4588026"/>
                <a:ext cx="295673" cy="340667"/>
              </a:xfrm>
              <a:prstGeom prst="rect">
                <a:avLst/>
              </a:prstGeom>
            </p:spPr>
          </p:pic>
          <p:cxnSp>
            <p:nvCxnSpPr>
              <p:cNvPr id="146" name="Straight Connector 145"/>
              <p:cNvCxnSpPr/>
              <p:nvPr/>
            </p:nvCxnSpPr>
            <p:spPr>
              <a:xfrm>
                <a:off x="4099682" y="4716359"/>
                <a:ext cx="2286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8" name="Straight Connector 147"/>
            <p:cNvCxnSpPr/>
            <p:nvPr/>
          </p:nvCxnSpPr>
          <p:spPr>
            <a:xfrm flipV="1">
              <a:off x="3967936" y="4371097"/>
              <a:ext cx="472661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2" name="Picture 151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4526068" y="4270957"/>
              <a:ext cx="424481" cy="312118"/>
            </a:xfrm>
            <a:prstGeom prst="rect">
              <a:avLst/>
            </a:prstGeom>
          </p:spPr>
        </p:pic>
        <p:sp>
          <p:nvSpPr>
            <p:cNvPr id="154" name="Oval 153"/>
            <p:cNvSpPr/>
            <p:nvPr/>
          </p:nvSpPr>
          <p:spPr>
            <a:xfrm>
              <a:off x="4150139" y="3606317"/>
              <a:ext cx="119269" cy="11926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6363245" y="4469336"/>
            <a:ext cx="1391583" cy="637127"/>
            <a:chOff x="6363245" y="4469336"/>
            <a:chExt cx="1391583" cy="637127"/>
          </a:xfrm>
        </p:grpSpPr>
        <p:grpSp>
          <p:nvGrpSpPr>
            <p:cNvPr id="129" name="Group 128"/>
            <p:cNvGrpSpPr/>
            <p:nvPr/>
          </p:nvGrpSpPr>
          <p:grpSpPr>
            <a:xfrm>
              <a:off x="6745170" y="4499837"/>
              <a:ext cx="1009658" cy="606626"/>
              <a:chOff x="7752335" y="4530758"/>
              <a:chExt cx="1009658" cy="606626"/>
            </a:xfrm>
          </p:grpSpPr>
          <p:grpSp>
            <p:nvGrpSpPr>
              <p:cNvPr id="130" name="Group 129"/>
              <p:cNvGrpSpPr/>
              <p:nvPr/>
            </p:nvGrpSpPr>
            <p:grpSpPr>
              <a:xfrm>
                <a:off x="7752335" y="4583871"/>
                <a:ext cx="284241" cy="553513"/>
                <a:chOff x="7752335" y="4583871"/>
                <a:chExt cx="284241" cy="553513"/>
              </a:xfrm>
            </p:grpSpPr>
            <p:cxnSp>
              <p:nvCxnSpPr>
                <p:cNvPr id="132" name="Straight Connector 131"/>
                <p:cNvCxnSpPr/>
                <p:nvPr/>
              </p:nvCxnSpPr>
              <p:spPr>
                <a:xfrm>
                  <a:off x="7896121" y="4583871"/>
                  <a:ext cx="1" cy="271463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Connector 132"/>
                <p:cNvCxnSpPr/>
                <p:nvPr/>
              </p:nvCxnSpPr>
              <p:spPr>
                <a:xfrm flipH="1">
                  <a:off x="7892550" y="4863064"/>
                  <a:ext cx="2175" cy="27432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/>
                <p:cNvCxnSpPr/>
                <p:nvPr/>
              </p:nvCxnSpPr>
              <p:spPr>
                <a:xfrm flipV="1">
                  <a:off x="7762256" y="5129449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/>
                <p:cNvCxnSpPr/>
                <p:nvPr/>
              </p:nvCxnSpPr>
              <p:spPr>
                <a:xfrm flipV="1">
                  <a:off x="7752335" y="4589303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31" name="Picture 130"/>
              <p:cNvPicPr>
                <a:picLocks noChangeAspect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8066965" y="4530758"/>
                <a:ext cx="695028" cy="245304"/>
              </a:xfrm>
              <a:prstGeom prst="rect">
                <a:avLst/>
              </a:prstGeom>
            </p:spPr>
          </p:pic>
        </p:grpSp>
        <p:grpSp>
          <p:nvGrpSpPr>
            <p:cNvPr id="139" name="Group 138"/>
            <p:cNvGrpSpPr/>
            <p:nvPr/>
          </p:nvGrpSpPr>
          <p:grpSpPr>
            <a:xfrm>
              <a:off x="6363245" y="4469336"/>
              <a:ext cx="640389" cy="340180"/>
              <a:chOff x="6363245" y="4469336"/>
              <a:chExt cx="640389" cy="340180"/>
            </a:xfrm>
          </p:grpSpPr>
          <p:pic>
            <p:nvPicPr>
              <p:cNvPr id="143" name="Picture 142"/>
              <p:cNvPicPr>
                <a:picLocks noChangeAspect="1"/>
              </p:cNvPicPr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363245" y="4469336"/>
                <a:ext cx="364920" cy="340180"/>
              </a:xfrm>
              <a:prstGeom prst="rect">
                <a:avLst/>
              </a:prstGeom>
            </p:spPr>
          </p:pic>
          <p:cxnSp>
            <p:nvCxnSpPr>
              <p:cNvPr id="144" name="Straight Connector 143"/>
              <p:cNvCxnSpPr/>
              <p:nvPr/>
            </p:nvCxnSpPr>
            <p:spPr>
              <a:xfrm>
                <a:off x="6775034" y="4728886"/>
                <a:ext cx="2286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9" name="Straight Connector 148"/>
            <p:cNvCxnSpPr/>
            <p:nvPr/>
          </p:nvCxnSpPr>
          <p:spPr>
            <a:xfrm flipV="1">
              <a:off x="6657189" y="4824561"/>
              <a:ext cx="472661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0" name="Picture 149"/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7171107" y="4744392"/>
              <a:ext cx="565575" cy="343385"/>
            </a:xfrm>
            <a:prstGeom prst="rect">
              <a:avLst/>
            </a:prstGeom>
          </p:spPr>
        </p:pic>
        <p:sp>
          <p:nvSpPr>
            <p:cNvPr id="155" name="Oval 154"/>
            <p:cNvSpPr/>
            <p:nvPr/>
          </p:nvSpPr>
          <p:spPr>
            <a:xfrm>
              <a:off x="6836558" y="4497977"/>
              <a:ext cx="119269" cy="11926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56" name="Straight Arrow Connector 155"/>
          <p:cNvCxnSpPr/>
          <p:nvPr/>
        </p:nvCxnSpPr>
        <p:spPr>
          <a:xfrm>
            <a:off x="6126922" y="3662018"/>
            <a:ext cx="1136763" cy="76831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oup 57"/>
          <p:cNvGrpSpPr/>
          <p:nvPr/>
        </p:nvGrpSpPr>
        <p:grpSpPr>
          <a:xfrm>
            <a:off x="3538331" y="2672080"/>
            <a:ext cx="3645107" cy="2092008"/>
            <a:chOff x="3538331" y="2672080"/>
            <a:chExt cx="3645107" cy="2092008"/>
          </a:xfrm>
        </p:grpSpPr>
        <p:cxnSp>
          <p:nvCxnSpPr>
            <p:cNvPr id="95" name="Straight Arrow Connector 94"/>
            <p:cNvCxnSpPr>
              <a:stCxn id="87" idx="2"/>
              <a:endCxn id="152" idx="0"/>
            </p:cNvCxnSpPr>
            <p:nvPr/>
          </p:nvCxnSpPr>
          <p:spPr>
            <a:xfrm>
              <a:off x="4420564" y="3181356"/>
              <a:ext cx="317745" cy="108960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7" name="Picture 86"/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3681615" y="2672080"/>
              <a:ext cx="1477898" cy="509276"/>
            </a:xfrm>
            <a:prstGeom prst="rect">
              <a:avLst/>
            </a:prstGeom>
          </p:spPr>
        </p:pic>
        <p:cxnSp>
          <p:nvCxnSpPr>
            <p:cNvPr id="89" name="Straight Arrow Connector 88"/>
            <p:cNvCxnSpPr/>
            <p:nvPr/>
          </p:nvCxnSpPr>
          <p:spPr>
            <a:xfrm flipH="1">
              <a:off x="3538331" y="3211443"/>
              <a:ext cx="724452" cy="121478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Arrow Connector 95"/>
            <p:cNvCxnSpPr/>
            <p:nvPr/>
          </p:nvCxnSpPr>
          <p:spPr>
            <a:xfrm>
              <a:off x="4647096" y="3162852"/>
              <a:ext cx="2536342" cy="160123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/>
          <p:cNvGrpSpPr/>
          <p:nvPr/>
        </p:nvGrpSpPr>
        <p:grpSpPr>
          <a:xfrm>
            <a:off x="7474225" y="2111512"/>
            <a:ext cx="4053584" cy="778886"/>
            <a:chOff x="7474225" y="2111512"/>
            <a:chExt cx="4053584" cy="778886"/>
          </a:xfrm>
        </p:grpSpPr>
        <p:sp>
          <p:nvSpPr>
            <p:cNvPr id="65" name="TextBox 64"/>
            <p:cNvSpPr txBox="1"/>
            <p:nvPr/>
          </p:nvSpPr>
          <p:spPr>
            <a:xfrm>
              <a:off x="7474225" y="2111512"/>
              <a:ext cx="27166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Confidence ellipsoid</a:t>
              </a: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7610901" y="2411529"/>
              <a:ext cx="3916908" cy="478869"/>
            </a:xfrm>
            <a:prstGeom prst="rect">
              <a:avLst/>
            </a:prstGeom>
          </p:spPr>
        </p:pic>
      </p:grp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3373380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Visualization of contextual bandits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31</a:t>
            </a:fld>
            <a:endParaRPr lang="en-US"/>
          </a:p>
        </p:txBody>
      </p:sp>
      <p:pic>
        <p:nvPicPr>
          <p:cNvPr id="1026" name="Picture 2" descr="General] 3-D surface plot in Paraview -- CFD Online Discussion Forum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002" y="2640682"/>
            <a:ext cx="4876800" cy="3171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Group 23"/>
          <p:cNvGrpSpPr/>
          <p:nvPr/>
        </p:nvGrpSpPr>
        <p:grpSpPr>
          <a:xfrm>
            <a:off x="4636410" y="4016733"/>
            <a:ext cx="393744" cy="558939"/>
            <a:chOff x="5113487" y="3947160"/>
            <a:chExt cx="393744" cy="558939"/>
          </a:xfrm>
        </p:grpSpPr>
        <p:grpSp>
          <p:nvGrpSpPr>
            <p:cNvPr id="16" name="Group 15"/>
            <p:cNvGrpSpPr/>
            <p:nvPr/>
          </p:nvGrpSpPr>
          <p:grpSpPr>
            <a:xfrm>
              <a:off x="5113487" y="3947160"/>
              <a:ext cx="187642" cy="309274"/>
              <a:chOff x="1692107" y="4030910"/>
              <a:chExt cx="187642" cy="880844"/>
            </a:xfrm>
          </p:grpSpPr>
          <p:cxnSp>
            <p:nvCxnSpPr>
              <p:cNvPr id="17" name="Straight Connector 16"/>
              <p:cNvCxnSpPr/>
              <p:nvPr/>
            </p:nvCxnSpPr>
            <p:spPr>
              <a:xfrm flipH="1">
                <a:off x="1786855" y="4030910"/>
                <a:ext cx="0" cy="88084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 flipH="1" flipV="1">
                <a:off x="1692107" y="4042839"/>
                <a:ext cx="18288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 flipH="1" flipV="1">
                <a:off x="1696869" y="4904851"/>
                <a:ext cx="18288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TextBox 14"/>
                <p:cNvSpPr txBox="1"/>
                <p:nvPr/>
              </p:nvSpPr>
              <p:spPr>
                <a:xfrm>
                  <a:off x="5231130" y="4229100"/>
                  <a:ext cx="276101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5" name="TextBox 1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231130" y="4229100"/>
                  <a:ext cx="276101" cy="276999"/>
                </a:xfrm>
                <a:prstGeom prst="rect">
                  <a:avLst/>
                </a:prstGeom>
                <a:blipFill>
                  <a:blip r:embed="rId3"/>
                  <a:stretch>
                    <a:fillRect l="-13333" r="-8889" b="-155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7" name="Group 26"/>
          <p:cNvGrpSpPr/>
          <p:nvPr/>
        </p:nvGrpSpPr>
        <p:grpSpPr>
          <a:xfrm>
            <a:off x="6656207" y="3837333"/>
            <a:ext cx="486697" cy="905649"/>
            <a:chOff x="6755597" y="3867150"/>
            <a:chExt cx="486697" cy="905649"/>
          </a:xfrm>
        </p:grpSpPr>
        <p:grpSp>
          <p:nvGrpSpPr>
            <p:cNvPr id="20" name="Group 19"/>
            <p:cNvGrpSpPr/>
            <p:nvPr/>
          </p:nvGrpSpPr>
          <p:grpSpPr>
            <a:xfrm>
              <a:off x="6755597" y="3867150"/>
              <a:ext cx="187642" cy="743614"/>
              <a:chOff x="1692107" y="4030910"/>
              <a:chExt cx="187642" cy="880844"/>
            </a:xfrm>
          </p:grpSpPr>
          <p:cxnSp>
            <p:nvCxnSpPr>
              <p:cNvPr id="21" name="Straight Connector 20"/>
              <p:cNvCxnSpPr/>
              <p:nvPr/>
            </p:nvCxnSpPr>
            <p:spPr>
              <a:xfrm flipH="1">
                <a:off x="1786855" y="4030910"/>
                <a:ext cx="0" cy="88084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 flipH="1" flipV="1">
                <a:off x="1692107" y="4042839"/>
                <a:ext cx="18288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Straight Connector 22"/>
              <p:cNvCxnSpPr/>
              <p:nvPr/>
            </p:nvCxnSpPr>
            <p:spPr>
              <a:xfrm flipH="1" flipV="1">
                <a:off x="1696869" y="4904851"/>
                <a:ext cx="18288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/>
                <p:cNvSpPr txBox="1"/>
                <p:nvPr/>
              </p:nvSpPr>
              <p:spPr>
                <a:xfrm>
                  <a:off x="6960870" y="4495800"/>
                  <a:ext cx="28142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5" name="TextBox 2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60870" y="4495800"/>
                  <a:ext cx="281424" cy="276999"/>
                </a:xfrm>
                <a:prstGeom prst="rect">
                  <a:avLst/>
                </a:prstGeom>
                <a:blipFill>
                  <a:blip r:embed="rId4"/>
                  <a:stretch>
                    <a:fillRect l="-13043" r="-6522" b="-155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8" name="Group 27"/>
          <p:cNvGrpSpPr/>
          <p:nvPr/>
        </p:nvGrpSpPr>
        <p:grpSpPr>
          <a:xfrm>
            <a:off x="6062177" y="2644140"/>
            <a:ext cx="444787" cy="652174"/>
            <a:chOff x="6062177" y="2644140"/>
            <a:chExt cx="444787" cy="652174"/>
          </a:xfrm>
        </p:grpSpPr>
        <p:grpSp>
          <p:nvGrpSpPr>
            <p:cNvPr id="13" name="Group 12"/>
            <p:cNvGrpSpPr/>
            <p:nvPr/>
          </p:nvGrpSpPr>
          <p:grpSpPr>
            <a:xfrm>
              <a:off x="6062177" y="2880360"/>
              <a:ext cx="187642" cy="415954"/>
              <a:chOff x="1692107" y="4030910"/>
              <a:chExt cx="187642" cy="880844"/>
            </a:xfrm>
          </p:grpSpPr>
          <p:cxnSp>
            <p:nvCxnSpPr>
              <p:cNvPr id="9" name="Straight Connector 8"/>
              <p:cNvCxnSpPr/>
              <p:nvPr/>
            </p:nvCxnSpPr>
            <p:spPr>
              <a:xfrm flipH="1">
                <a:off x="1786855" y="4030910"/>
                <a:ext cx="0" cy="880844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/>
              <p:cNvCxnSpPr/>
              <p:nvPr/>
            </p:nvCxnSpPr>
            <p:spPr>
              <a:xfrm flipH="1" flipV="1">
                <a:off x="1692107" y="4042839"/>
                <a:ext cx="18288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 flipH="1" flipV="1">
                <a:off x="1696869" y="4904851"/>
                <a:ext cx="18288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/>
                <p:cNvSpPr txBox="1"/>
                <p:nvPr/>
              </p:nvSpPr>
              <p:spPr>
                <a:xfrm>
                  <a:off x="6225540" y="2644140"/>
                  <a:ext cx="28142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26" name="TextBox 2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25540" y="2644140"/>
                  <a:ext cx="281424" cy="276999"/>
                </a:xfrm>
                <a:prstGeom prst="rect">
                  <a:avLst/>
                </a:prstGeom>
                <a:blipFill>
                  <a:blip r:embed="rId5"/>
                  <a:stretch>
                    <a:fillRect l="-13043" r="-8696" b="-1555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986639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7775" y="5667979"/>
            <a:ext cx="2473738" cy="41975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General</a:t>
            </a:r>
            <a:r>
              <a:rPr lang="zh-CN" altLang="en-US" dirty="0"/>
              <a:t> </a:t>
            </a:r>
            <a:r>
              <a:rPr lang="en-US" altLang="zh-CN" dirty="0"/>
              <a:t>p</a:t>
            </a:r>
            <a:r>
              <a:rPr lang="en-US" dirty="0"/>
              <a:t>roblem formulation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Key problems</a:t>
            </a:r>
          </a:p>
          <a:p>
            <a:pPr lvl="1"/>
            <a:r>
              <a:rPr lang="en-US" dirty="0">
                <a:solidFill>
                  <a:srgbClr val="00CC00"/>
                </a:solidFill>
              </a:rPr>
              <a:t>Reward estimation</a:t>
            </a:r>
          </a:p>
          <a:p>
            <a:pPr lvl="1"/>
            <a:r>
              <a:rPr lang="en-US" dirty="0">
                <a:solidFill>
                  <a:srgbClr val="FF0000"/>
                </a:solidFill>
              </a:rPr>
              <a:t>Arm selection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32</a:t>
            </a:fld>
            <a:endParaRPr lang="en-US"/>
          </a:p>
        </p:txBody>
      </p:sp>
      <p:pic>
        <p:nvPicPr>
          <p:cNvPr id="32" name="Picture 2" descr="mage result for robot ic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107" y="2884920"/>
            <a:ext cx="827242" cy="82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mage result for worl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0962" y="4757495"/>
            <a:ext cx="812107" cy="797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5" name="Group 34"/>
          <p:cNvGrpSpPr/>
          <p:nvPr/>
        </p:nvGrpSpPr>
        <p:grpSpPr>
          <a:xfrm>
            <a:off x="6200929" y="3274039"/>
            <a:ext cx="1402504" cy="1955253"/>
            <a:chOff x="6097293" y="3125876"/>
            <a:chExt cx="1402504" cy="1920240"/>
          </a:xfrm>
        </p:grpSpPr>
        <p:cxnSp>
          <p:nvCxnSpPr>
            <p:cNvPr id="36" name="Straight Connector 35"/>
            <p:cNvCxnSpPr/>
            <p:nvPr/>
          </p:nvCxnSpPr>
          <p:spPr>
            <a:xfrm>
              <a:off x="6097293" y="3144308"/>
              <a:ext cx="1395211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7483129" y="3125876"/>
              <a:ext cx="0" cy="192024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6104586" y="5028613"/>
              <a:ext cx="1395211" cy="0"/>
            </a:xfrm>
            <a:prstGeom prst="line">
              <a:avLst/>
            </a:prstGeom>
            <a:ln w="38100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" name="Group 39"/>
          <p:cNvGrpSpPr/>
          <p:nvPr/>
        </p:nvGrpSpPr>
        <p:grpSpPr>
          <a:xfrm rot="10800000">
            <a:off x="3987319" y="3277849"/>
            <a:ext cx="1402504" cy="1955253"/>
            <a:chOff x="6097293" y="3125876"/>
            <a:chExt cx="1402504" cy="1920240"/>
          </a:xfrm>
        </p:grpSpPr>
        <p:cxnSp>
          <p:nvCxnSpPr>
            <p:cNvPr id="43" name="Straight Connector 42"/>
            <p:cNvCxnSpPr/>
            <p:nvPr/>
          </p:nvCxnSpPr>
          <p:spPr>
            <a:xfrm>
              <a:off x="6097293" y="3144308"/>
              <a:ext cx="1395211" cy="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7483129" y="3125876"/>
              <a:ext cx="0" cy="1920240"/>
            </a:xfrm>
            <a:prstGeom prst="line">
              <a:avLst/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6104586" y="5028613"/>
              <a:ext cx="1395211" cy="0"/>
            </a:xfrm>
            <a:prstGeom prst="line">
              <a:avLst/>
            </a:prstGeom>
            <a:ln w="38100">
              <a:headEnd type="triangl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Box 54"/>
          <p:cNvSpPr txBox="1"/>
          <p:nvPr/>
        </p:nvSpPr>
        <p:spPr>
          <a:xfrm>
            <a:off x="7690679" y="3856373"/>
            <a:ext cx="1289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Action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978880" y="3846295"/>
            <a:ext cx="957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Reward</a:t>
            </a:r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3546" y="4209627"/>
            <a:ext cx="2503637" cy="331712"/>
          </a:xfrm>
          <a:prstGeom prst="rect">
            <a:avLst/>
          </a:prstGeom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7683" y="4261074"/>
            <a:ext cx="1808852" cy="310896"/>
          </a:xfrm>
          <a:prstGeom prst="rect">
            <a:avLst/>
          </a:prstGeom>
        </p:spPr>
      </p:pic>
      <p:grpSp>
        <p:nvGrpSpPr>
          <p:cNvPr id="15" name="Group 14"/>
          <p:cNvGrpSpPr/>
          <p:nvPr/>
        </p:nvGrpSpPr>
        <p:grpSpPr>
          <a:xfrm>
            <a:off x="1771375" y="4218610"/>
            <a:ext cx="2310295" cy="1243974"/>
            <a:chOff x="1771375" y="4218610"/>
            <a:chExt cx="2310295" cy="1243974"/>
          </a:xfrm>
        </p:grpSpPr>
        <p:sp>
          <p:nvSpPr>
            <p:cNvPr id="6" name="Rectangle 5"/>
            <p:cNvSpPr/>
            <p:nvPr/>
          </p:nvSpPr>
          <p:spPr>
            <a:xfrm>
              <a:off x="2036416" y="4218610"/>
              <a:ext cx="1877392" cy="393148"/>
            </a:xfrm>
            <a:prstGeom prst="rect">
              <a:avLst/>
            </a:prstGeom>
            <a:noFill/>
            <a:ln w="28575">
              <a:solidFill>
                <a:srgbClr val="00CC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" name="Straight Arrow Connector 7"/>
            <p:cNvCxnSpPr>
              <a:stCxn id="6" idx="2"/>
            </p:cNvCxnSpPr>
            <p:nvPr/>
          </p:nvCxnSpPr>
          <p:spPr>
            <a:xfrm>
              <a:off x="2975112" y="4611758"/>
              <a:ext cx="0" cy="494746"/>
            </a:xfrm>
            <a:prstGeom prst="straightConnector1">
              <a:avLst/>
            </a:prstGeom>
            <a:ln w="28575">
              <a:solidFill>
                <a:srgbClr val="00CC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1771375" y="5093252"/>
              <a:ext cx="23102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00CC00"/>
                  </a:solidFill>
                </a:rPr>
                <a:t>Convergence matters!</a:t>
              </a: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7699512" y="4209776"/>
            <a:ext cx="2619513" cy="1252808"/>
            <a:chOff x="7699512" y="4209776"/>
            <a:chExt cx="2619513" cy="1252808"/>
          </a:xfrm>
        </p:grpSpPr>
        <p:sp>
          <p:nvSpPr>
            <p:cNvPr id="68" name="Rectangle 67"/>
            <p:cNvSpPr/>
            <p:nvPr/>
          </p:nvSpPr>
          <p:spPr>
            <a:xfrm>
              <a:off x="7699512" y="4209776"/>
              <a:ext cx="2619513" cy="393148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7915966" y="5093252"/>
              <a:ext cx="23102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Exploration matters!</a:t>
              </a:r>
            </a:p>
          </p:txBody>
        </p:sp>
        <p:cxnSp>
          <p:nvCxnSpPr>
            <p:cNvPr id="70" name="Straight Arrow Connector 69"/>
            <p:cNvCxnSpPr>
              <a:stCxn id="68" idx="2"/>
              <a:endCxn id="69" idx="0"/>
            </p:cNvCxnSpPr>
            <p:nvPr/>
          </p:nvCxnSpPr>
          <p:spPr>
            <a:xfrm>
              <a:off x="9009269" y="4602924"/>
              <a:ext cx="0" cy="49032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TextBox 6"/>
          <p:cNvSpPr txBox="1"/>
          <p:nvPr/>
        </p:nvSpPr>
        <p:spPr>
          <a:xfrm>
            <a:off x="1287888" y="5396247"/>
            <a:ext cx="24641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Multi-arm bandit:</a:t>
            </a:r>
          </a:p>
          <a:p>
            <a:pPr marL="342900" indent="-342900">
              <a:buAutoNum type="arabicPeriod"/>
            </a:pPr>
            <a:endParaRPr lang="en-US" dirty="0"/>
          </a:p>
          <a:p>
            <a:pPr marL="342900" indent="-342900">
              <a:buAutoNum type="arabicPeriod"/>
            </a:pPr>
            <a:r>
              <a:rPr lang="en-US" dirty="0"/>
              <a:t>Contextual bandit: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83852" y="6253545"/>
            <a:ext cx="3324960" cy="353317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6765513" y="1478721"/>
            <a:ext cx="4915624" cy="718509"/>
            <a:chOff x="6546573" y="918817"/>
            <a:chExt cx="4915624" cy="718509"/>
          </a:xfrm>
        </p:grpSpPr>
        <p:grpSp>
          <p:nvGrpSpPr>
            <p:cNvPr id="30" name="Group 29"/>
            <p:cNvGrpSpPr/>
            <p:nvPr/>
          </p:nvGrpSpPr>
          <p:grpSpPr>
            <a:xfrm>
              <a:off x="6546573" y="918817"/>
              <a:ext cx="4318903" cy="607392"/>
              <a:chOff x="6568660" y="892313"/>
              <a:chExt cx="4318903" cy="607392"/>
            </a:xfrm>
          </p:grpSpPr>
          <p:sp>
            <p:nvSpPr>
              <p:cNvPr id="34" name="TextBox 33"/>
              <p:cNvSpPr txBox="1"/>
              <p:nvPr/>
            </p:nvSpPr>
            <p:spPr>
              <a:xfrm>
                <a:off x="7138504" y="892313"/>
                <a:ext cx="374905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In linear contextual bandit [LCLS10], </a:t>
                </a:r>
              </a:p>
            </p:txBody>
          </p:sp>
          <p:pic>
            <p:nvPicPr>
              <p:cNvPr id="39" name="Picture 6" descr="Example Logo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568660" y="898940"/>
                <a:ext cx="600765" cy="60076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204093" y="1258706"/>
              <a:ext cx="4258104" cy="378620"/>
            </a:xfrm>
            <a:prstGeom prst="rect">
              <a:avLst/>
            </a:prstGeom>
          </p:spPr>
        </p:pic>
      </p:grpSp>
      <p:sp>
        <p:nvSpPr>
          <p:cNvPr id="13" name="TextBox 12"/>
          <p:cNvSpPr txBox="1"/>
          <p:nvPr/>
        </p:nvSpPr>
        <p:spPr>
          <a:xfrm>
            <a:off x="6936765" y="2193712"/>
            <a:ext cx="45462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Ridge regression, closed form solution exists!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7834647" y="5503571"/>
            <a:ext cx="35475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dirty="0"/>
              <a:t>Adaptive </a:t>
            </a:r>
            <a:r>
              <a:rPr lang="en-US" dirty="0" err="1"/>
              <a:t>v.s</a:t>
            </a:r>
            <a:r>
              <a:rPr lang="en-US" dirty="0"/>
              <a:t>., non-adaptive</a:t>
            </a:r>
          </a:p>
          <a:p>
            <a:pPr marL="342900" indent="-342900">
              <a:buAutoNum type="arabicPeriod"/>
            </a:pPr>
            <a:r>
              <a:rPr lang="en-US" dirty="0"/>
              <a:t>Independent </a:t>
            </a:r>
            <a:r>
              <a:rPr lang="en-US" dirty="0" err="1"/>
              <a:t>v.s</a:t>
            </a:r>
            <a:r>
              <a:rPr lang="en-US" dirty="0"/>
              <a:t>., collaborative</a:t>
            </a:r>
          </a:p>
          <a:p>
            <a:pPr marL="342900" indent="-342900">
              <a:buAutoNum type="arabicPeriod"/>
            </a:pPr>
            <a:r>
              <a:rPr lang="en-US" dirty="0"/>
              <a:t>Unconstrained </a:t>
            </a:r>
            <a:r>
              <a:rPr lang="en-US" dirty="0" err="1"/>
              <a:t>v.s</a:t>
            </a:r>
            <a:r>
              <a:rPr lang="en-US" dirty="0"/>
              <a:t>., constrained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3882887" y="5972313"/>
            <a:ext cx="3034748" cy="644939"/>
            <a:chOff x="3882887" y="5972313"/>
            <a:chExt cx="3034748" cy="644939"/>
          </a:xfrm>
        </p:grpSpPr>
        <p:sp>
          <p:nvSpPr>
            <p:cNvPr id="17" name="TextBox 16"/>
            <p:cNvSpPr txBox="1"/>
            <p:nvPr/>
          </p:nvSpPr>
          <p:spPr>
            <a:xfrm>
              <a:off x="3882887" y="5972313"/>
              <a:ext cx="30347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00FF"/>
                  </a:solidFill>
                </a:rPr>
                <a:t>Loss function  </a:t>
              </a:r>
              <a:r>
                <a:rPr lang="en-US" dirty="0">
                  <a:solidFill>
                    <a:srgbClr val="7030A0"/>
                  </a:solidFill>
                </a:rPr>
                <a:t>Regularization</a:t>
              </a:r>
            </a:p>
          </p:txBody>
        </p:sp>
        <p:cxnSp>
          <p:nvCxnSpPr>
            <p:cNvPr id="19" name="Straight Connector 18"/>
            <p:cNvCxnSpPr/>
            <p:nvPr/>
          </p:nvCxnSpPr>
          <p:spPr>
            <a:xfrm>
              <a:off x="3966818" y="6617252"/>
              <a:ext cx="856974" cy="0"/>
            </a:xfrm>
            <a:prstGeom prst="line">
              <a:avLst/>
            </a:prstGeom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5072770" y="6613836"/>
              <a:ext cx="548640" cy="0"/>
            </a:xfrm>
            <a:prstGeom prst="line">
              <a:avLst/>
            </a:prstGeom>
            <a:ln w="28575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990137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3838" y="3571872"/>
            <a:ext cx="3986230" cy="5805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Posterior sampling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Thompson sampling [AG13]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33</a:t>
            </a:fld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2645325" y="5298520"/>
            <a:ext cx="4550192" cy="324288"/>
            <a:chOff x="2645325" y="5298520"/>
            <a:chExt cx="4550192" cy="324288"/>
          </a:xfrm>
        </p:grpSpPr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45325" y="5298520"/>
              <a:ext cx="344263" cy="292102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48364" y="5369309"/>
              <a:ext cx="333688" cy="253499"/>
            </a:xfrm>
            <a:prstGeom prst="rect">
              <a:avLst/>
            </a:prstGeom>
          </p:spPr>
        </p:pic>
        <p:pic>
          <p:nvPicPr>
            <p:cNvPr id="27" name="Picture 2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19264" y="5304870"/>
              <a:ext cx="476253" cy="285752"/>
            </a:xfrm>
            <a:prstGeom prst="rect">
              <a:avLst/>
            </a:prstGeom>
          </p:spPr>
        </p:pic>
      </p:grpSp>
      <p:cxnSp>
        <p:nvCxnSpPr>
          <p:cNvPr id="29" name="Straight Arrow Connector 28"/>
          <p:cNvCxnSpPr/>
          <p:nvPr/>
        </p:nvCxnSpPr>
        <p:spPr>
          <a:xfrm flipH="1">
            <a:off x="2319131" y="3639931"/>
            <a:ext cx="0" cy="1577009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V="1">
            <a:off x="2319130" y="5203688"/>
            <a:ext cx="55880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 rot="16200000">
            <a:off x="1457740" y="3657602"/>
            <a:ext cx="121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Reward</a:t>
            </a:r>
          </a:p>
        </p:txBody>
      </p:sp>
      <p:grpSp>
        <p:nvGrpSpPr>
          <p:cNvPr id="52" name="Group 51"/>
          <p:cNvGrpSpPr/>
          <p:nvPr/>
        </p:nvGrpSpPr>
        <p:grpSpPr>
          <a:xfrm>
            <a:off x="2613283" y="5337723"/>
            <a:ext cx="4573812" cy="282316"/>
            <a:chOff x="2617701" y="5342140"/>
            <a:chExt cx="4573812" cy="282316"/>
          </a:xfrm>
        </p:grpSpPr>
        <p:pic>
          <p:nvPicPr>
            <p:cNvPr id="73" name="Picture 7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17701" y="5342140"/>
              <a:ext cx="456689" cy="282316"/>
            </a:xfrm>
            <a:prstGeom prst="rect">
              <a:avLst/>
            </a:prstGeom>
          </p:spPr>
        </p:pic>
        <p:pic>
          <p:nvPicPr>
            <p:cNvPr id="77" name="Picture 76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59424" y="5350443"/>
              <a:ext cx="448386" cy="274013"/>
            </a:xfrm>
            <a:prstGeom prst="rect">
              <a:avLst/>
            </a:prstGeom>
          </p:spPr>
        </p:pic>
        <p:pic>
          <p:nvPicPr>
            <p:cNvPr id="78" name="Picture 7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718217" y="5350443"/>
              <a:ext cx="473296" cy="274013"/>
            </a:xfrm>
            <a:prstGeom prst="rect">
              <a:avLst/>
            </a:prstGeom>
          </p:spPr>
        </p:pic>
      </p:grpSp>
      <p:pic>
        <p:nvPicPr>
          <p:cNvPr id="110" name="Picture 10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91639" y="5760484"/>
            <a:ext cx="4523562" cy="452356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7134087" y="503582"/>
            <a:ext cx="3967502" cy="616940"/>
            <a:chOff x="7496313" y="1320799"/>
            <a:chExt cx="3967502" cy="616940"/>
          </a:xfrm>
        </p:grpSpPr>
        <p:sp>
          <p:nvSpPr>
            <p:cNvPr id="114" name="TextBox 113"/>
            <p:cNvSpPr txBox="1"/>
            <p:nvPr/>
          </p:nvSpPr>
          <p:spPr>
            <a:xfrm>
              <a:off x="7920382" y="1320799"/>
              <a:ext cx="35434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In linear contextual bandit [LCLS10], </a:t>
              </a:r>
            </a:p>
          </p:txBody>
        </p:sp>
        <p:pic>
          <p:nvPicPr>
            <p:cNvPr id="113" name="Picture 11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995882" y="1609860"/>
              <a:ext cx="2786971" cy="327879"/>
            </a:xfrm>
            <a:prstGeom prst="rect">
              <a:avLst/>
            </a:prstGeom>
          </p:spPr>
        </p:pic>
        <p:pic>
          <p:nvPicPr>
            <p:cNvPr id="116" name="Picture 8" descr="Download Paper Clipart Note Taking - Clip Art Take Note - Full ...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96313" y="1453564"/>
              <a:ext cx="433318" cy="442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6" name="Group 55"/>
          <p:cNvGrpSpPr/>
          <p:nvPr/>
        </p:nvGrpSpPr>
        <p:grpSpPr>
          <a:xfrm>
            <a:off x="9179340" y="2676939"/>
            <a:ext cx="1722782" cy="369332"/>
            <a:chOff x="9263270" y="2676939"/>
            <a:chExt cx="1722782" cy="369332"/>
          </a:xfrm>
        </p:grpSpPr>
        <p:cxnSp>
          <p:nvCxnSpPr>
            <p:cNvPr id="46" name="Straight Connector 45"/>
            <p:cNvCxnSpPr/>
            <p:nvPr/>
          </p:nvCxnSpPr>
          <p:spPr>
            <a:xfrm flipV="1">
              <a:off x="9263270" y="2884557"/>
              <a:ext cx="322469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9603408" y="2676939"/>
              <a:ext cx="13826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prior</a:t>
              </a:r>
            </a:p>
          </p:txBody>
        </p:sp>
      </p:grpSp>
      <p:pic>
        <p:nvPicPr>
          <p:cNvPr id="74" name="Picture 7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88335" y="5720522"/>
            <a:ext cx="1275456" cy="520908"/>
          </a:xfrm>
          <a:prstGeom prst="rect">
            <a:avLst/>
          </a:prstGeom>
        </p:spPr>
      </p:pic>
      <p:grpSp>
        <p:nvGrpSpPr>
          <p:cNvPr id="84" name="Group 83"/>
          <p:cNvGrpSpPr/>
          <p:nvPr/>
        </p:nvGrpSpPr>
        <p:grpSpPr>
          <a:xfrm>
            <a:off x="5835374" y="2235201"/>
            <a:ext cx="3648767" cy="646331"/>
            <a:chOff x="5835374" y="2235201"/>
            <a:chExt cx="3648767" cy="646331"/>
          </a:xfrm>
        </p:grpSpPr>
        <p:sp>
          <p:nvSpPr>
            <p:cNvPr id="37" name="TextBox 36"/>
            <p:cNvSpPr txBox="1"/>
            <p:nvPr/>
          </p:nvSpPr>
          <p:spPr>
            <a:xfrm>
              <a:off x="5835374" y="2235201"/>
              <a:ext cx="28006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 Bayesian perspective of reward estimation:</a:t>
              </a:r>
            </a:p>
          </p:txBody>
        </p:sp>
        <p:pic>
          <p:nvPicPr>
            <p:cNvPr id="83" name="Picture 82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805533" y="2518152"/>
              <a:ext cx="1678608" cy="352703"/>
            </a:xfrm>
            <a:prstGeom prst="rect">
              <a:avLst/>
            </a:prstGeom>
          </p:spPr>
        </p:pic>
      </p:grpSp>
      <p:grpSp>
        <p:nvGrpSpPr>
          <p:cNvPr id="107" name="Group 106"/>
          <p:cNvGrpSpPr/>
          <p:nvPr/>
        </p:nvGrpSpPr>
        <p:grpSpPr>
          <a:xfrm>
            <a:off x="7001565" y="1228034"/>
            <a:ext cx="5002314" cy="680279"/>
            <a:chOff x="7001565" y="1228034"/>
            <a:chExt cx="5002314" cy="680279"/>
          </a:xfrm>
        </p:grpSpPr>
        <p:pic>
          <p:nvPicPr>
            <p:cNvPr id="86" name="Picture 85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089912" y="1587015"/>
              <a:ext cx="4913967" cy="321298"/>
            </a:xfrm>
            <a:prstGeom prst="rect">
              <a:avLst/>
            </a:prstGeom>
          </p:spPr>
        </p:pic>
        <p:sp>
          <p:nvSpPr>
            <p:cNvPr id="97" name="TextBox 96"/>
            <p:cNvSpPr txBox="1"/>
            <p:nvPr/>
          </p:nvSpPr>
          <p:spPr>
            <a:xfrm>
              <a:off x="7001565" y="1228034"/>
              <a:ext cx="27785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Predictive distribution:</a:t>
              </a:r>
            </a:p>
          </p:txBody>
        </p:sp>
      </p:grpSp>
      <p:grpSp>
        <p:nvGrpSpPr>
          <p:cNvPr id="123" name="Group 122"/>
          <p:cNvGrpSpPr/>
          <p:nvPr/>
        </p:nvGrpSpPr>
        <p:grpSpPr>
          <a:xfrm>
            <a:off x="10402958" y="3123096"/>
            <a:ext cx="1722782" cy="583095"/>
            <a:chOff x="10243931" y="2628348"/>
            <a:chExt cx="1722782" cy="583095"/>
          </a:xfrm>
        </p:grpSpPr>
        <p:sp>
          <p:nvSpPr>
            <p:cNvPr id="112" name="TextBox 111"/>
            <p:cNvSpPr txBox="1"/>
            <p:nvPr/>
          </p:nvSpPr>
          <p:spPr>
            <a:xfrm>
              <a:off x="10243931" y="2628348"/>
              <a:ext cx="17227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related to prior</a:t>
              </a:r>
            </a:p>
          </p:txBody>
        </p:sp>
        <p:cxnSp>
          <p:nvCxnSpPr>
            <p:cNvPr id="121" name="Straight Arrow Connector 120"/>
            <p:cNvCxnSpPr/>
            <p:nvPr/>
          </p:nvCxnSpPr>
          <p:spPr>
            <a:xfrm flipH="1">
              <a:off x="10411791" y="2928730"/>
              <a:ext cx="269461" cy="28271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1" name="Rectangle 100"/>
          <p:cNvSpPr/>
          <p:nvPr/>
        </p:nvSpPr>
        <p:spPr>
          <a:xfrm>
            <a:off x="5449253" y="4414943"/>
            <a:ext cx="4395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…</a:t>
            </a:r>
          </a:p>
        </p:txBody>
      </p:sp>
      <p:cxnSp>
        <p:nvCxnSpPr>
          <p:cNvPr id="120" name="Straight Connector 119"/>
          <p:cNvCxnSpPr/>
          <p:nvPr/>
        </p:nvCxnSpPr>
        <p:spPr>
          <a:xfrm flipV="1">
            <a:off x="2593009" y="4532244"/>
            <a:ext cx="47266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4" name="Picture 12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20677" y="4391371"/>
            <a:ext cx="461828" cy="344745"/>
          </a:xfrm>
          <a:prstGeom prst="rect">
            <a:avLst/>
          </a:prstGeom>
        </p:spPr>
      </p:pic>
      <p:cxnSp>
        <p:nvCxnSpPr>
          <p:cNvPr id="136" name="Straight Connector 135"/>
          <p:cNvCxnSpPr/>
          <p:nvPr/>
        </p:nvCxnSpPr>
        <p:spPr>
          <a:xfrm flipV="1">
            <a:off x="3967936" y="4371097"/>
            <a:ext cx="47266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7" name="Picture 13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26068" y="4270957"/>
            <a:ext cx="424481" cy="312118"/>
          </a:xfrm>
          <a:prstGeom prst="rect">
            <a:avLst/>
          </a:prstGeom>
        </p:spPr>
      </p:pic>
      <p:cxnSp>
        <p:nvCxnSpPr>
          <p:cNvPr id="150" name="Straight Connector 149"/>
          <p:cNvCxnSpPr/>
          <p:nvPr/>
        </p:nvCxnSpPr>
        <p:spPr>
          <a:xfrm flipV="1">
            <a:off x="6657189" y="4824561"/>
            <a:ext cx="47266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1" name="Picture 15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171107" y="4744392"/>
            <a:ext cx="565575" cy="343385"/>
          </a:xfrm>
          <a:prstGeom prst="rect">
            <a:avLst/>
          </a:prstGeom>
        </p:spPr>
      </p:pic>
      <p:grpSp>
        <p:nvGrpSpPr>
          <p:cNvPr id="43" name="Group 42"/>
          <p:cNvGrpSpPr/>
          <p:nvPr/>
        </p:nvGrpSpPr>
        <p:grpSpPr>
          <a:xfrm>
            <a:off x="2690191" y="3176929"/>
            <a:ext cx="5110922" cy="1938411"/>
            <a:chOff x="2690191" y="3176929"/>
            <a:chExt cx="5110922" cy="1938411"/>
          </a:xfrm>
        </p:grpSpPr>
        <p:grpSp>
          <p:nvGrpSpPr>
            <p:cNvPr id="36" name="Group 35"/>
            <p:cNvGrpSpPr/>
            <p:nvPr/>
          </p:nvGrpSpPr>
          <p:grpSpPr>
            <a:xfrm>
              <a:off x="2690191" y="3894449"/>
              <a:ext cx="841587" cy="1220891"/>
              <a:chOff x="2690191" y="3894449"/>
              <a:chExt cx="841587" cy="1220891"/>
            </a:xfrm>
          </p:grpSpPr>
          <p:grpSp>
            <p:nvGrpSpPr>
              <p:cNvPr id="119" name="Group 118"/>
              <p:cNvGrpSpPr/>
              <p:nvPr/>
            </p:nvGrpSpPr>
            <p:grpSpPr>
              <a:xfrm>
                <a:off x="2690191" y="3953566"/>
                <a:ext cx="841587" cy="1161774"/>
                <a:chOff x="3697356" y="3984487"/>
                <a:chExt cx="841587" cy="1161774"/>
              </a:xfrm>
            </p:grpSpPr>
            <p:pic>
              <p:nvPicPr>
                <p:cNvPr id="125" name="Picture 124"/>
                <p:cNvPicPr>
                  <a:picLocks noChangeAspect="1"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3865218" y="4156626"/>
                  <a:ext cx="673725" cy="259600"/>
                </a:xfrm>
                <a:prstGeom prst="rect">
                  <a:avLst/>
                </a:prstGeom>
              </p:spPr>
            </p:pic>
            <p:grpSp>
              <p:nvGrpSpPr>
                <p:cNvPr id="126" name="Group 125"/>
                <p:cNvGrpSpPr/>
                <p:nvPr/>
              </p:nvGrpSpPr>
              <p:grpSpPr>
                <a:xfrm>
                  <a:off x="3697356" y="3984487"/>
                  <a:ext cx="283155" cy="1161774"/>
                  <a:chOff x="3697356" y="3984487"/>
                  <a:chExt cx="283155" cy="1161774"/>
                </a:xfrm>
              </p:grpSpPr>
              <p:cxnSp>
                <p:nvCxnSpPr>
                  <p:cNvPr id="127" name="Straight Connector 126"/>
                  <p:cNvCxnSpPr/>
                  <p:nvPr/>
                </p:nvCxnSpPr>
                <p:spPr>
                  <a:xfrm flipV="1">
                    <a:off x="3706191" y="3988904"/>
                    <a:ext cx="274320" cy="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8" name="Straight Connector 127"/>
                  <p:cNvCxnSpPr/>
                  <p:nvPr/>
                </p:nvCxnSpPr>
                <p:spPr>
                  <a:xfrm flipH="1">
                    <a:off x="3838109" y="3984487"/>
                    <a:ext cx="604" cy="579972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Straight Connector 128"/>
                  <p:cNvCxnSpPr/>
                  <p:nvPr/>
                </p:nvCxnSpPr>
                <p:spPr>
                  <a:xfrm flipH="1">
                    <a:off x="3840145" y="4559748"/>
                    <a:ext cx="604" cy="579972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Straight Connector 129"/>
                  <p:cNvCxnSpPr/>
                  <p:nvPr/>
                </p:nvCxnSpPr>
                <p:spPr>
                  <a:xfrm flipV="1">
                    <a:off x="3697356" y="5146261"/>
                    <a:ext cx="274320" cy="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18" name="Oval 117"/>
              <p:cNvSpPr/>
              <p:nvPr/>
            </p:nvSpPr>
            <p:spPr>
              <a:xfrm>
                <a:off x="2771395" y="3894449"/>
                <a:ext cx="119269" cy="11926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1" name="Group 40"/>
            <p:cNvGrpSpPr/>
            <p:nvPr/>
          </p:nvGrpSpPr>
          <p:grpSpPr>
            <a:xfrm>
              <a:off x="4066377" y="3606317"/>
              <a:ext cx="869776" cy="1492659"/>
              <a:chOff x="4066377" y="3606317"/>
              <a:chExt cx="869776" cy="1492659"/>
            </a:xfrm>
          </p:grpSpPr>
          <p:grpSp>
            <p:nvGrpSpPr>
              <p:cNvPr id="141" name="Group 140"/>
              <p:cNvGrpSpPr/>
              <p:nvPr/>
            </p:nvGrpSpPr>
            <p:grpSpPr>
              <a:xfrm>
                <a:off x="4066377" y="3653183"/>
                <a:ext cx="283845" cy="1445793"/>
                <a:chOff x="5073542" y="3684104"/>
                <a:chExt cx="283845" cy="1445793"/>
              </a:xfrm>
            </p:grpSpPr>
            <p:cxnSp>
              <p:nvCxnSpPr>
                <p:cNvPr id="143" name="Straight Connector 142"/>
                <p:cNvCxnSpPr/>
                <p:nvPr/>
              </p:nvCxnSpPr>
              <p:spPr>
                <a:xfrm flipV="1">
                  <a:off x="5083067" y="3698900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/>
                <p:cNvCxnSpPr/>
                <p:nvPr/>
              </p:nvCxnSpPr>
              <p:spPr>
                <a:xfrm>
                  <a:off x="5221357" y="3684104"/>
                  <a:ext cx="1493" cy="721341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/>
                <p:cNvCxnSpPr/>
                <p:nvPr/>
              </p:nvCxnSpPr>
              <p:spPr>
                <a:xfrm>
                  <a:off x="5221357" y="4408556"/>
                  <a:ext cx="1493" cy="721341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/>
                <p:cNvCxnSpPr/>
                <p:nvPr/>
              </p:nvCxnSpPr>
              <p:spPr>
                <a:xfrm flipV="1">
                  <a:off x="5073542" y="5120506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42" name="Picture 141"/>
              <p:cNvPicPr>
                <a:picLocks noChangeAspect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274292" y="4000808"/>
                <a:ext cx="661861" cy="256003"/>
              </a:xfrm>
              <a:prstGeom prst="rect">
                <a:avLst/>
              </a:prstGeom>
            </p:spPr>
          </p:pic>
          <p:sp>
            <p:nvSpPr>
              <p:cNvPr id="138" name="Oval 137"/>
              <p:cNvSpPr/>
              <p:nvPr/>
            </p:nvSpPr>
            <p:spPr>
              <a:xfrm>
                <a:off x="4150139" y="3606317"/>
                <a:ext cx="119269" cy="11926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41"/>
            <p:cNvGrpSpPr/>
            <p:nvPr/>
          </p:nvGrpSpPr>
          <p:grpSpPr>
            <a:xfrm>
              <a:off x="6745170" y="4497977"/>
              <a:ext cx="1009658" cy="608486"/>
              <a:chOff x="6745170" y="4497977"/>
              <a:chExt cx="1009658" cy="608486"/>
            </a:xfrm>
          </p:grpSpPr>
          <p:grpSp>
            <p:nvGrpSpPr>
              <p:cNvPr id="155" name="Group 154"/>
              <p:cNvGrpSpPr/>
              <p:nvPr/>
            </p:nvGrpSpPr>
            <p:grpSpPr>
              <a:xfrm>
                <a:off x="6745170" y="4552950"/>
                <a:ext cx="284241" cy="553513"/>
                <a:chOff x="7752335" y="4583871"/>
                <a:chExt cx="284241" cy="553513"/>
              </a:xfrm>
            </p:grpSpPr>
            <p:cxnSp>
              <p:nvCxnSpPr>
                <p:cNvPr id="157" name="Straight Connector 156"/>
                <p:cNvCxnSpPr/>
                <p:nvPr/>
              </p:nvCxnSpPr>
              <p:spPr>
                <a:xfrm>
                  <a:off x="7896121" y="4583871"/>
                  <a:ext cx="1" cy="271463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Straight Connector 157"/>
                <p:cNvCxnSpPr/>
                <p:nvPr/>
              </p:nvCxnSpPr>
              <p:spPr>
                <a:xfrm flipH="1">
                  <a:off x="7892550" y="4863064"/>
                  <a:ext cx="2175" cy="27432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Straight Connector 158"/>
                <p:cNvCxnSpPr/>
                <p:nvPr/>
              </p:nvCxnSpPr>
              <p:spPr>
                <a:xfrm flipV="1">
                  <a:off x="7762256" y="5129449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Straight Connector 159"/>
                <p:cNvCxnSpPr/>
                <p:nvPr/>
              </p:nvCxnSpPr>
              <p:spPr>
                <a:xfrm flipV="1">
                  <a:off x="7752335" y="4589303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56" name="Picture 155"/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059800" y="4499837"/>
                <a:ext cx="695028" cy="245304"/>
              </a:xfrm>
              <a:prstGeom prst="rect">
                <a:avLst/>
              </a:prstGeom>
            </p:spPr>
          </p:pic>
          <p:sp>
            <p:nvSpPr>
              <p:cNvPr id="152" name="Oval 151"/>
              <p:cNvSpPr/>
              <p:nvPr/>
            </p:nvSpPr>
            <p:spPr>
              <a:xfrm>
                <a:off x="6836558" y="4497977"/>
                <a:ext cx="119269" cy="11926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2" name="Group 31"/>
            <p:cNvGrpSpPr/>
            <p:nvPr/>
          </p:nvGrpSpPr>
          <p:grpSpPr>
            <a:xfrm>
              <a:off x="3401392" y="3176929"/>
              <a:ext cx="4399721" cy="1253403"/>
              <a:chOff x="3401392" y="3176929"/>
              <a:chExt cx="4399721" cy="1253403"/>
            </a:xfrm>
          </p:grpSpPr>
          <p:cxnSp>
            <p:nvCxnSpPr>
              <p:cNvPr id="102" name="Straight Arrow Connector 101"/>
              <p:cNvCxnSpPr/>
              <p:nvPr/>
            </p:nvCxnSpPr>
            <p:spPr>
              <a:xfrm flipH="1">
                <a:off x="3401392" y="3609009"/>
                <a:ext cx="2438401" cy="477079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Arrow Connector 102"/>
              <p:cNvCxnSpPr/>
              <p:nvPr/>
            </p:nvCxnSpPr>
            <p:spPr>
              <a:xfrm flipH="1">
                <a:off x="4951899" y="3644349"/>
                <a:ext cx="1055753" cy="51241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06" name="Picture 105"/>
              <p:cNvPicPr>
                <a:picLocks noChangeAspect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405910" y="3176929"/>
                <a:ext cx="2395203" cy="401776"/>
              </a:xfrm>
              <a:prstGeom prst="rect">
                <a:avLst/>
              </a:prstGeom>
            </p:spPr>
          </p:pic>
          <p:cxnSp>
            <p:nvCxnSpPr>
              <p:cNvPr id="161" name="Straight Arrow Connector 160"/>
              <p:cNvCxnSpPr/>
              <p:nvPr/>
            </p:nvCxnSpPr>
            <p:spPr>
              <a:xfrm>
                <a:off x="6126922" y="3662018"/>
                <a:ext cx="1136763" cy="768314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5" name="Group 114"/>
          <p:cNvGrpSpPr/>
          <p:nvPr/>
        </p:nvGrpSpPr>
        <p:grpSpPr>
          <a:xfrm>
            <a:off x="2411896" y="4042395"/>
            <a:ext cx="528982" cy="352286"/>
            <a:chOff x="2411896" y="4042395"/>
            <a:chExt cx="528982" cy="352286"/>
          </a:xfrm>
        </p:grpSpPr>
        <p:cxnSp>
          <p:nvCxnSpPr>
            <p:cNvPr id="131" name="Straight Connector 130"/>
            <p:cNvCxnSpPr/>
            <p:nvPr/>
          </p:nvCxnSpPr>
          <p:spPr>
            <a:xfrm>
              <a:off x="2712278" y="4099339"/>
              <a:ext cx="228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2" name="Picture 131"/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2411896" y="4042395"/>
              <a:ext cx="272523" cy="352286"/>
            </a:xfrm>
            <a:prstGeom prst="rect">
              <a:avLst/>
            </a:prstGeom>
          </p:spPr>
        </p:pic>
      </p:grpSp>
      <p:grpSp>
        <p:nvGrpSpPr>
          <p:cNvPr id="135" name="Group 134"/>
          <p:cNvGrpSpPr/>
          <p:nvPr/>
        </p:nvGrpSpPr>
        <p:grpSpPr>
          <a:xfrm>
            <a:off x="3774298" y="4588026"/>
            <a:ext cx="553984" cy="340667"/>
            <a:chOff x="3774298" y="4588026"/>
            <a:chExt cx="553984" cy="340667"/>
          </a:xfrm>
        </p:grpSpPr>
        <p:pic>
          <p:nvPicPr>
            <p:cNvPr id="139" name="Picture 138"/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3774298" y="4588026"/>
              <a:ext cx="295673" cy="340667"/>
            </a:xfrm>
            <a:prstGeom prst="rect">
              <a:avLst/>
            </a:prstGeom>
          </p:spPr>
        </p:pic>
        <p:cxnSp>
          <p:nvCxnSpPr>
            <p:cNvPr id="140" name="Straight Connector 139"/>
            <p:cNvCxnSpPr/>
            <p:nvPr/>
          </p:nvCxnSpPr>
          <p:spPr>
            <a:xfrm>
              <a:off x="4099682" y="4716359"/>
              <a:ext cx="228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9" name="Group 148"/>
          <p:cNvGrpSpPr/>
          <p:nvPr/>
        </p:nvGrpSpPr>
        <p:grpSpPr>
          <a:xfrm>
            <a:off x="6363245" y="4469336"/>
            <a:ext cx="640389" cy="340180"/>
            <a:chOff x="6363245" y="4469336"/>
            <a:chExt cx="640389" cy="340180"/>
          </a:xfrm>
        </p:grpSpPr>
        <p:pic>
          <p:nvPicPr>
            <p:cNvPr id="153" name="Picture 152"/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6363245" y="4469336"/>
              <a:ext cx="364920" cy="340180"/>
            </a:xfrm>
            <a:prstGeom prst="rect">
              <a:avLst/>
            </a:prstGeom>
          </p:spPr>
        </p:pic>
        <p:cxnSp>
          <p:nvCxnSpPr>
            <p:cNvPr id="154" name="Straight Connector 153"/>
            <p:cNvCxnSpPr/>
            <p:nvPr/>
          </p:nvCxnSpPr>
          <p:spPr>
            <a:xfrm>
              <a:off x="6775034" y="4728886"/>
              <a:ext cx="228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2" name="Group 161"/>
          <p:cNvGrpSpPr/>
          <p:nvPr/>
        </p:nvGrpSpPr>
        <p:grpSpPr>
          <a:xfrm>
            <a:off x="3538331" y="2672080"/>
            <a:ext cx="3645107" cy="2092008"/>
            <a:chOff x="3538331" y="2672080"/>
            <a:chExt cx="3645107" cy="2092008"/>
          </a:xfrm>
        </p:grpSpPr>
        <p:cxnSp>
          <p:nvCxnSpPr>
            <p:cNvPr id="163" name="Straight Arrow Connector 162"/>
            <p:cNvCxnSpPr>
              <a:stCxn id="164" idx="2"/>
            </p:cNvCxnSpPr>
            <p:nvPr/>
          </p:nvCxnSpPr>
          <p:spPr>
            <a:xfrm>
              <a:off x="4420564" y="3181356"/>
              <a:ext cx="317745" cy="108960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4" name="Picture 163"/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3681615" y="2672080"/>
              <a:ext cx="1477898" cy="509276"/>
            </a:xfrm>
            <a:prstGeom prst="rect">
              <a:avLst/>
            </a:prstGeom>
          </p:spPr>
        </p:pic>
        <p:cxnSp>
          <p:nvCxnSpPr>
            <p:cNvPr id="165" name="Straight Arrow Connector 164"/>
            <p:cNvCxnSpPr/>
            <p:nvPr/>
          </p:nvCxnSpPr>
          <p:spPr>
            <a:xfrm flipH="1">
              <a:off x="3538331" y="3211443"/>
              <a:ext cx="724452" cy="121478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Arrow Connector 165"/>
            <p:cNvCxnSpPr/>
            <p:nvPr/>
          </p:nvCxnSpPr>
          <p:spPr>
            <a:xfrm>
              <a:off x="4647096" y="3162852"/>
              <a:ext cx="2536342" cy="160123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/>
          <p:cNvGrpSpPr/>
          <p:nvPr/>
        </p:nvGrpSpPr>
        <p:grpSpPr>
          <a:xfrm>
            <a:off x="2604892" y="2241920"/>
            <a:ext cx="2554622" cy="833464"/>
            <a:chOff x="2604892" y="2241920"/>
            <a:chExt cx="2554622" cy="833464"/>
          </a:xfrm>
        </p:grpSpPr>
        <p:sp>
          <p:nvSpPr>
            <p:cNvPr id="28" name="Rectangle 27"/>
            <p:cNvSpPr/>
            <p:nvPr/>
          </p:nvSpPr>
          <p:spPr>
            <a:xfrm>
              <a:off x="4837509" y="2683669"/>
              <a:ext cx="322005" cy="391715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604892" y="2241920"/>
              <a:ext cx="21954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Source of uncertainty</a:t>
              </a:r>
            </a:p>
          </p:txBody>
        </p:sp>
        <p:cxnSp>
          <p:nvCxnSpPr>
            <p:cNvPr id="34" name="Straight Arrow Connector 33"/>
            <p:cNvCxnSpPr/>
            <p:nvPr/>
          </p:nvCxnSpPr>
          <p:spPr>
            <a:xfrm>
              <a:off x="4707932" y="2455890"/>
              <a:ext cx="297723" cy="17658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8348868" y="4616175"/>
            <a:ext cx="3260035" cy="1797877"/>
            <a:chOff x="8348868" y="4616175"/>
            <a:chExt cx="3260035" cy="1797877"/>
          </a:xfrm>
        </p:grpSpPr>
        <p:sp>
          <p:nvSpPr>
            <p:cNvPr id="104" name="Rectangle 103"/>
            <p:cNvSpPr/>
            <p:nvPr/>
          </p:nvSpPr>
          <p:spPr>
            <a:xfrm>
              <a:off x="8353284" y="4642679"/>
              <a:ext cx="3255619" cy="177137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TextBox 104"/>
            <p:cNvSpPr txBox="1"/>
            <p:nvPr/>
          </p:nvSpPr>
          <p:spPr>
            <a:xfrm>
              <a:off x="8348868" y="4616175"/>
              <a:ext cx="32114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Analytic form of posterior</a:t>
              </a:r>
            </a:p>
            <a:p>
              <a:r>
                <a:rPr lang="en-US" dirty="0"/>
                <a:t>Prior:</a:t>
              </a:r>
            </a:p>
          </p:txBody>
        </p:sp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8450467" y="5269393"/>
              <a:ext cx="3131931" cy="338587"/>
            </a:xfrm>
            <a:prstGeom prst="rect">
              <a:avLst/>
            </a:prstGeom>
          </p:spPr>
        </p:pic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8450467" y="5647566"/>
              <a:ext cx="2854065" cy="408680"/>
            </a:xfrm>
            <a:prstGeom prst="rect">
              <a:avLst/>
            </a:prstGeom>
          </p:spPr>
        </p:pic>
        <p:pic>
          <p:nvPicPr>
            <p:cNvPr id="85" name="Picture 84"/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8993808" y="4936779"/>
              <a:ext cx="1907384" cy="297831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8459283" y="5992171"/>
              <a:ext cx="2265809" cy="402811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1D4FFAB-A6DD-547E-5242-7228FC9A9B5F}"/>
              </a:ext>
            </a:extLst>
          </p:cNvPr>
          <p:cNvGrpSpPr/>
          <p:nvPr/>
        </p:nvGrpSpPr>
        <p:grpSpPr>
          <a:xfrm>
            <a:off x="1955751" y="3237137"/>
            <a:ext cx="4962076" cy="2363494"/>
            <a:chOff x="1955751" y="3237137"/>
            <a:chExt cx="4962076" cy="2363494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574C0E51-F590-EED7-1D31-C8FE624A297D}"/>
                </a:ext>
              </a:extLst>
            </p:cNvPr>
            <p:cNvSpPr/>
            <p:nvPr/>
          </p:nvSpPr>
          <p:spPr>
            <a:xfrm rot="16200000">
              <a:off x="1358879" y="4089303"/>
              <a:ext cx="2108200" cy="914455"/>
            </a:xfrm>
            <a:custGeom>
              <a:avLst/>
              <a:gdLst>
                <a:gd name="connsiteX0" fmla="*/ 0 w 2108200"/>
                <a:gd name="connsiteY0" fmla="*/ 889055 h 914455"/>
                <a:gd name="connsiteX1" fmla="*/ 622300 w 2108200"/>
                <a:gd name="connsiteY1" fmla="*/ 685855 h 914455"/>
                <a:gd name="connsiteX2" fmla="*/ 1117600 w 2108200"/>
                <a:gd name="connsiteY2" fmla="*/ 55 h 914455"/>
                <a:gd name="connsiteX3" fmla="*/ 1485900 w 2108200"/>
                <a:gd name="connsiteY3" fmla="*/ 723955 h 914455"/>
                <a:gd name="connsiteX4" fmla="*/ 2108200 w 2108200"/>
                <a:gd name="connsiteY4" fmla="*/ 914455 h 914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200" h="914455">
                  <a:moveTo>
                    <a:pt x="0" y="889055"/>
                  </a:moveTo>
                  <a:cubicBezTo>
                    <a:pt x="218016" y="861538"/>
                    <a:pt x="436033" y="834022"/>
                    <a:pt x="622300" y="685855"/>
                  </a:cubicBezTo>
                  <a:cubicBezTo>
                    <a:pt x="808567" y="537688"/>
                    <a:pt x="973667" y="-6295"/>
                    <a:pt x="1117600" y="55"/>
                  </a:cubicBezTo>
                  <a:cubicBezTo>
                    <a:pt x="1261533" y="6405"/>
                    <a:pt x="1320800" y="571555"/>
                    <a:pt x="1485900" y="723955"/>
                  </a:cubicBezTo>
                  <a:cubicBezTo>
                    <a:pt x="1651000" y="876355"/>
                    <a:pt x="1879600" y="895405"/>
                    <a:pt x="2108200" y="914455"/>
                  </a:cubicBezTo>
                </a:path>
              </a:pathLst>
            </a:custGeom>
            <a:ln w="28575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83AD5169-99E1-455A-F5A2-1341C4163C59}"/>
                </a:ext>
              </a:extLst>
            </p:cNvPr>
            <p:cNvSpPr/>
            <p:nvPr/>
          </p:nvSpPr>
          <p:spPr>
            <a:xfrm rot="16200000">
              <a:off x="2764835" y="4072629"/>
              <a:ext cx="2293317" cy="622334"/>
            </a:xfrm>
            <a:custGeom>
              <a:avLst/>
              <a:gdLst>
                <a:gd name="connsiteX0" fmla="*/ 0 w 1371600"/>
                <a:gd name="connsiteY0" fmla="*/ 596934 h 622334"/>
                <a:gd name="connsiteX1" fmla="*/ 457200 w 1371600"/>
                <a:gd name="connsiteY1" fmla="*/ 482634 h 622334"/>
                <a:gd name="connsiteX2" fmla="*/ 723900 w 1371600"/>
                <a:gd name="connsiteY2" fmla="*/ 34 h 622334"/>
                <a:gd name="connsiteX3" fmla="*/ 939800 w 1371600"/>
                <a:gd name="connsiteY3" fmla="*/ 508034 h 622334"/>
                <a:gd name="connsiteX4" fmla="*/ 1371600 w 1371600"/>
                <a:gd name="connsiteY4" fmla="*/ 622334 h 622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1600" h="622334">
                  <a:moveTo>
                    <a:pt x="0" y="596934"/>
                  </a:moveTo>
                  <a:cubicBezTo>
                    <a:pt x="168275" y="589525"/>
                    <a:pt x="336550" y="582117"/>
                    <a:pt x="457200" y="482634"/>
                  </a:cubicBezTo>
                  <a:cubicBezTo>
                    <a:pt x="577850" y="383151"/>
                    <a:pt x="643467" y="-4199"/>
                    <a:pt x="723900" y="34"/>
                  </a:cubicBezTo>
                  <a:cubicBezTo>
                    <a:pt x="804333" y="4267"/>
                    <a:pt x="831850" y="404317"/>
                    <a:pt x="939800" y="508034"/>
                  </a:cubicBezTo>
                  <a:cubicBezTo>
                    <a:pt x="1047750" y="611751"/>
                    <a:pt x="1209675" y="617042"/>
                    <a:pt x="1371600" y="622334"/>
                  </a:cubicBezTo>
                </a:path>
              </a:pathLst>
            </a:custGeom>
            <a:ln w="28575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BF9949F-3DB1-449E-08DF-D8D5C374F97C}"/>
                </a:ext>
              </a:extLst>
            </p:cNvPr>
            <p:cNvSpPr/>
            <p:nvPr/>
          </p:nvSpPr>
          <p:spPr>
            <a:xfrm rot="16200000">
              <a:off x="6132259" y="4583962"/>
              <a:ext cx="1075732" cy="495405"/>
            </a:xfrm>
            <a:custGeom>
              <a:avLst/>
              <a:gdLst>
                <a:gd name="connsiteX0" fmla="*/ 0 w 673100"/>
                <a:gd name="connsiteY0" fmla="*/ 482705 h 495405"/>
                <a:gd name="connsiteX1" fmla="*/ 215900 w 673100"/>
                <a:gd name="connsiteY1" fmla="*/ 355705 h 495405"/>
                <a:gd name="connsiteX2" fmla="*/ 330200 w 673100"/>
                <a:gd name="connsiteY2" fmla="*/ 105 h 495405"/>
                <a:gd name="connsiteX3" fmla="*/ 457200 w 673100"/>
                <a:gd name="connsiteY3" fmla="*/ 393805 h 495405"/>
                <a:gd name="connsiteX4" fmla="*/ 673100 w 673100"/>
                <a:gd name="connsiteY4" fmla="*/ 495405 h 495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3100" h="495405">
                  <a:moveTo>
                    <a:pt x="0" y="482705"/>
                  </a:moveTo>
                  <a:cubicBezTo>
                    <a:pt x="80433" y="459421"/>
                    <a:pt x="160867" y="436138"/>
                    <a:pt x="215900" y="355705"/>
                  </a:cubicBezTo>
                  <a:cubicBezTo>
                    <a:pt x="270933" y="275272"/>
                    <a:pt x="289983" y="-6245"/>
                    <a:pt x="330200" y="105"/>
                  </a:cubicBezTo>
                  <a:cubicBezTo>
                    <a:pt x="370417" y="6455"/>
                    <a:pt x="400050" y="311255"/>
                    <a:pt x="457200" y="393805"/>
                  </a:cubicBezTo>
                  <a:cubicBezTo>
                    <a:pt x="514350" y="476355"/>
                    <a:pt x="593725" y="485880"/>
                    <a:pt x="673100" y="495405"/>
                  </a:cubicBezTo>
                </a:path>
              </a:pathLst>
            </a:custGeom>
            <a:ln w="28575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04268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Perturbation-based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Perturbed history exploration [KSGB19a]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34</a:t>
            </a:fld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449253" y="4414943"/>
            <a:ext cx="4395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…</a:t>
            </a:r>
          </a:p>
        </p:txBody>
      </p:sp>
      <p:grpSp>
        <p:nvGrpSpPr>
          <p:cNvPr id="57" name="Group 56"/>
          <p:cNvGrpSpPr/>
          <p:nvPr/>
        </p:nvGrpSpPr>
        <p:grpSpPr>
          <a:xfrm>
            <a:off x="6997149" y="3578089"/>
            <a:ext cx="3829877" cy="395835"/>
            <a:chOff x="8004314" y="3609010"/>
            <a:chExt cx="3829877" cy="395835"/>
          </a:xfrm>
        </p:grpSpPr>
        <p:sp>
          <p:nvSpPr>
            <p:cNvPr id="53" name="TextBox 52"/>
            <p:cNvSpPr txBox="1"/>
            <p:nvPr/>
          </p:nvSpPr>
          <p:spPr>
            <a:xfrm>
              <a:off x="8335617" y="3635513"/>
              <a:ext cx="34985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Encourage underestimated arms</a:t>
              </a:r>
            </a:p>
          </p:txBody>
        </p:sp>
        <p:cxnSp>
          <p:nvCxnSpPr>
            <p:cNvPr id="55" name="Straight Arrow Connector 54"/>
            <p:cNvCxnSpPr>
              <a:stCxn id="53" idx="1"/>
            </p:cNvCxnSpPr>
            <p:nvPr/>
          </p:nvCxnSpPr>
          <p:spPr>
            <a:xfrm flipH="1" flipV="1">
              <a:off x="8004314" y="3609010"/>
              <a:ext cx="331303" cy="21116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1639" y="5760484"/>
            <a:ext cx="4523562" cy="452356"/>
          </a:xfrm>
          <a:prstGeom prst="rect">
            <a:avLst/>
          </a:prstGeom>
        </p:spPr>
      </p:pic>
      <p:grpSp>
        <p:nvGrpSpPr>
          <p:cNvPr id="109" name="Group 108"/>
          <p:cNvGrpSpPr/>
          <p:nvPr/>
        </p:nvGrpSpPr>
        <p:grpSpPr>
          <a:xfrm>
            <a:off x="2774121" y="2354400"/>
            <a:ext cx="7020831" cy="1868627"/>
            <a:chOff x="2774121" y="2354400"/>
            <a:chExt cx="7020831" cy="1868627"/>
          </a:xfrm>
        </p:grpSpPr>
        <p:sp>
          <p:nvSpPr>
            <p:cNvPr id="94" name="Isosceles Triangle 93"/>
            <p:cNvSpPr/>
            <p:nvPr/>
          </p:nvSpPr>
          <p:spPr>
            <a:xfrm>
              <a:off x="2774121" y="3706192"/>
              <a:ext cx="138353" cy="119270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Isosceles Triangle 95"/>
            <p:cNvSpPr/>
            <p:nvPr/>
          </p:nvSpPr>
          <p:spPr>
            <a:xfrm>
              <a:off x="4147929" y="3423479"/>
              <a:ext cx="138353" cy="119270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Isosceles Triangle 96"/>
            <p:cNvSpPr/>
            <p:nvPr/>
          </p:nvSpPr>
          <p:spPr>
            <a:xfrm>
              <a:off x="6816034" y="4103757"/>
              <a:ext cx="138353" cy="119270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0" name="Group 99"/>
            <p:cNvGrpSpPr/>
            <p:nvPr/>
          </p:nvGrpSpPr>
          <p:grpSpPr>
            <a:xfrm>
              <a:off x="2938255" y="2354400"/>
              <a:ext cx="6856697" cy="1768269"/>
              <a:chOff x="2938255" y="2349982"/>
              <a:chExt cx="6856697" cy="1768269"/>
            </a:xfrm>
          </p:grpSpPr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162191" y="2349982"/>
                <a:ext cx="5632761" cy="684766"/>
              </a:xfrm>
              <a:prstGeom prst="rect">
                <a:avLst/>
              </a:prstGeom>
            </p:spPr>
          </p:pic>
          <p:cxnSp>
            <p:nvCxnSpPr>
              <p:cNvPr id="101" name="Straight Arrow Connector 100"/>
              <p:cNvCxnSpPr/>
              <p:nvPr/>
            </p:nvCxnSpPr>
            <p:spPr>
              <a:xfrm flipH="1">
                <a:off x="2938255" y="3018321"/>
                <a:ext cx="1413567" cy="706782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2" name="Straight Arrow Connector 101"/>
              <p:cNvCxnSpPr/>
              <p:nvPr/>
            </p:nvCxnSpPr>
            <p:spPr>
              <a:xfrm flipH="1">
                <a:off x="4281142" y="3044825"/>
                <a:ext cx="238541" cy="432904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Arrow Connector 102"/>
              <p:cNvCxnSpPr/>
              <p:nvPr/>
            </p:nvCxnSpPr>
            <p:spPr>
              <a:xfrm>
                <a:off x="4824413" y="3038872"/>
                <a:ext cx="1983477" cy="1079379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04" name="Rectangle 103"/>
          <p:cNvSpPr/>
          <p:nvPr/>
        </p:nvSpPr>
        <p:spPr>
          <a:xfrm>
            <a:off x="7372626" y="2327965"/>
            <a:ext cx="2394226" cy="74212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TextBox 104"/>
          <p:cNvSpPr txBox="1"/>
          <p:nvPr/>
        </p:nvSpPr>
        <p:spPr>
          <a:xfrm>
            <a:off x="6686996" y="1125688"/>
            <a:ext cx="5128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1) Concentrates at a scaled and shifted mean reward;</a:t>
            </a:r>
          </a:p>
          <a:p>
            <a:r>
              <a:rPr lang="en-US" i="1" dirty="0"/>
              <a:t>2) It is an overestimation with a high probability.</a:t>
            </a:r>
          </a:p>
        </p:txBody>
      </p:sp>
      <p:pic>
        <p:nvPicPr>
          <p:cNvPr id="107" name="Picture 10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5216" y="5823709"/>
            <a:ext cx="3382628" cy="411702"/>
          </a:xfrm>
          <a:prstGeom prst="rect">
            <a:avLst/>
          </a:prstGeom>
        </p:spPr>
      </p:pic>
      <p:sp>
        <p:nvSpPr>
          <p:cNvPr id="145" name="Rectangle 144"/>
          <p:cNvSpPr/>
          <p:nvPr/>
        </p:nvSpPr>
        <p:spPr>
          <a:xfrm>
            <a:off x="5449253" y="4414943"/>
            <a:ext cx="4395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…</a:t>
            </a:r>
          </a:p>
        </p:txBody>
      </p:sp>
      <p:pic>
        <p:nvPicPr>
          <p:cNvPr id="146" name="Picture 1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5325" y="5298520"/>
            <a:ext cx="344263" cy="292102"/>
          </a:xfrm>
          <a:prstGeom prst="rect">
            <a:avLst/>
          </a:prstGeom>
        </p:spPr>
      </p:pic>
      <p:pic>
        <p:nvPicPr>
          <p:cNvPr id="147" name="Picture 1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9264" y="5304870"/>
            <a:ext cx="476253" cy="285752"/>
          </a:xfrm>
          <a:prstGeom prst="rect">
            <a:avLst/>
          </a:prstGeom>
        </p:spPr>
      </p:pic>
      <p:cxnSp>
        <p:nvCxnSpPr>
          <p:cNvPr id="148" name="Straight Arrow Connector 147"/>
          <p:cNvCxnSpPr/>
          <p:nvPr/>
        </p:nvCxnSpPr>
        <p:spPr>
          <a:xfrm flipH="1">
            <a:off x="2319131" y="3639931"/>
            <a:ext cx="0" cy="1577009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/>
          <p:cNvCxnSpPr/>
          <p:nvPr/>
        </p:nvCxnSpPr>
        <p:spPr>
          <a:xfrm flipV="1">
            <a:off x="2319130" y="5203688"/>
            <a:ext cx="55880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TextBox 149"/>
          <p:cNvSpPr txBox="1"/>
          <p:nvPr/>
        </p:nvSpPr>
        <p:spPr>
          <a:xfrm rot="16200000">
            <a:off x="1457740" y="3657602"/>
            <a:ext cx="121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Reward</a:t>
            </a:r>
          </a:p>
        </p:txBody>
      </p:sp>
      <p:grpSp>
        <p:nvGrpSpPr>
          <p:cNvPr id="156" name="Group 155"/>
          <p:cNvGrpSpPr/>
          <p:nvPr/>
        </p:nvGrpSpPr>
        <p:grpSpPr>
          <a:xfrm>
            <a:off x="3774298" y="4588026"/>
            <a:ext cx="553984" cy="340667"/>
            <a:chOff x="3774298" y="4588026"/>
            <a:chExt cx="553984" cy="340667"/>
          </a:xfrm>
        </p:grpSpPr>
        <p:pic>
          <p:nvPicPr>
            <p:cNvPr id="163" name="Picture 16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74298" y="4588026"/>
              <a:ext cx="295673" cy="340667"/>
            </a:xfrm>
            <a:prstGeom prst="rect">
              <a:avLst/>
            </a:prstGeom>
          </p:spPr>
        </p:pic>
        <p:cxnSp>
          <p:nvCxnSpPr>
            <p:cNvPr id="164" name="Straight Connector 163"/>
            <p:cNvCxnSpPr/>
            <p:nvPr/>
          </p:nvCxnSpPr>
          <p:spPr>
            <a:xfrm>
              <a:off x="4099682" y="4716359"/>
              <a:ext cx="228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7" name="Group 156"/>
          <p:cNvGrpSpPr/>
          <p:nvPr/>
        </p:nvGrpSpPr>
        <p:grpSpPr>
          <a:xfrm>
            <a:off x="6363245" y="4469336"/>
            <a:ext cx="640389" cy="340180"/>
            <a:chOff x="6363245" y="4469336"/>
            <a:chExt cx="640389" cy="340180"/>
          </a:xfrm>
        </p:grpSpPr>
        <p:pic>
          <p:nvPicPr>
            <p:cNvPr id="161" name="Picture 16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363245" y="4469336"/>
              <a:ext cx="364920" cy="340180"/>
            </a:xfrm>
            <a:prstGeom prst="rect">
              <a:avLst/>
            </a:prstGeom>
          </p:spPr>
        </p:pic>
        <p:cxnSp>
          <p:nvCxnSpPr>
            <p:cNvPr id="162" name="Straight Connector 161"/>
            <p:cNvCxnSpPr/>
            <p:nvPr/>
          </p:nvCxnSpPr>
          <p:spPr>
            <a:xfrm>
              <a:off x="6775034" y="4728886"/>
              <a:ext cx="228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>
            <a:off x="2593011" y="3653183"/>
            <a:ext cx="5161817" cy="1462157"/>
            <a:chOff x="2593011" y="3653183"/>
            <a:chExt cx="5161817" cy="1462157"/>
          </a:xfrm>
        </p:grpSpPr>
        <p:grpSp>
          <p:nvGrpSpPr>
            <p:cNvPr id="16" name="Group 15"/>
            <p:cNvGrpSpPr/>
            <p:nvPr/>
          </p:nvGrpSpPr>
          <p:grpSpPr>
            <a:xfrm>
              <a:off x="3967936" y="3653183"/>
              <a:ext cx="982613" cy="1445793"/>
              <a:chOff x="3967936" y="3653183"/>
              <a:chExt cx="982613" cy="1445793"/>
            </a:xfrm>
          </p:grpSpPr>
          <p:cxnSp>
            <p:nvCxnSpPr>
              <p:cNvPr id="143" name="Straight Connector 142"/>
              <p:cNvCxnSpPr/>
              <p:nvPr/>
            </p:nvCxnSpPr>
            <p:spPr>
              <a:xfrm flipV="1">
                <a:off x="3967936" y="4371097"/>
                <a:ext cx="472661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3" name="Group 12"/>
              <p:cNvGrpSpPr/>
              <p:nvPr/>
            </p:nvGrpSpPr>
            <p:grpSpPr>
              <a:xfrm>
                <a:off x="4066377" y="3653183"/>
                <a:ext cx="884172" cy="1445793"/>
                <a:chOff x="4066377" y="3653183"/>
                <a:chExt cx="884172" cy="1445793"/>
              </a:xfrm>
            </p:grpSpPr>
            <p:grpSp>
              <p:nvGrpSpPr>
                <p:cNvPr id="151" name="Group 150"/>
                <p:cNvGrpSpPr/>
                <p:nvPr/>
              </p:nvGrpSpPr>
              <p:grpSpPr>
                <a:xfrm>
                  <a:off x="4066377" y="3653183"/>
                  <a:ext cx="869776" cy="1445793"/>
                  <a:chOff x="5073542" y="3684104"/>
                  <a:chExt cx="869776" cy="1445793"/>
                </a:xfrm>
              </p:grpSpPr>
              <p:grpSp>
                <p:nvGrpSpPr>
                  <p:cNvPr id="171" name="Group 170"/>
                  <p:cNvGrpSpPr/>
                  <p:nvPr/>
                </p:nvGrpSpPr>
                <p:grpSpPr>
                  <a:xfrm>
                    <a:off x="5073542" y="3684104"/>
                    <a:ext cx="283845" cy="1445793"/>
                    <a:chOff x="5073542" y="3684104"/>
                    <a:chExt cx="283845" cy="1445793"/>
                  </a:xfrm>
                </p:grpSpPr>
                <p:cxnSp>
                  <p:nvCxnSpPr>
                    <p:cNvPr id="173" name="Straight Connector 172"/>
                    <p:cNvCxnSpPr/>
                    <p:nvPr/>
                  </p:nvCxnSpPr>
                  <p:spPr>
                    <a:xfrm flipV="1">
                      <a:off x="5083067" y="3698900"/>
                      <a:ext cx="274320" cy="0"/>
                    </a:xfrm>
                    <a:prstGeom prst="line">
                      <a:avLst/>
                    </a:prstGeom>
                    <a:ln w="28575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4" name="Straight Connector 173"/>
                    <p:cNvCxnSpPr/>
                    <p:nvPr/>
                  </p:nvCxnSpPr>
                  <p:spPr>
                    <a:xfrm>
                      <a:off x="5221357" y="3684104"/>
                      <a:ext cx="1493" cy="721341"/>
                    </a:xfrm>
                    <a:prstGeom prst="line">
                      <a:avLst/>
                    </a:prstGeom>
                    <a:ln w="28575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5" name="Straight Connector 174"/>
                    <p:cNvCxnSpPr/>
                    <p:nvPr/>
                  </p:nvCxnSpPr>
                  <p:spPr>
                    <a:xfrm>
                      <a:off x="5221357" y="4408556"/>
                      <a:ext cx="1493" cy="721341"/>
                    </a:xfrm>
                    <a:prstGeom prst="line">
                      <a:avLst/>
                    </a:prstGeom>
                    <a:ln w="28575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76" name="Straight Connector 175"/>
                    <p:cNvCxnSpPr/>
                    <p:nvPr/>
                  </p:nvCxnSpPr>
                  <p:spPr>
                    <a:xfrm flipV="1">
                      <a:off x="5073542" y="5120506"/>
                      <a:ext cx="274320" cy="0"/>
                    </a:xfrm>
                    <a:prstGeom prst="line">
                      <a:avLst/>
                    </a:prstGeom>
                    <a:ln w="28575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pic>
                <p:nvPicPr>
                  <p:cNvPr id="172" name="Picture 171"/>
                  <p:cNvPicPr>
                    <a:picLocks noChangeAspect="1"/>
                  </p:cNvPicPr>
                  <p:nvPr/>
                </p:nvPicPr>
                <p:blipFill>
                  <a:blip r:embed="rId9"/>
                  <a:stretch>
                    <a:fillRect/>
                  </a:stretch>
                </p:blipFill>
                <p:spPr>
                  <a:xfrm>
                    <a:off x="5281457" y="4031729"/>
                    <a:ext cx="661861" cy="256003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154" name="Picture 153"/>
                <p:cNvPicPr>
                  <a:picLocks noChangeAspect="1"/>
                </p:cNvPicPr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4526068" y="4270957"/>
                  <a:ext cx="424481" cy="312118"/>
                </a:xfrm>
                <a:prstGeom prst="rect">
                  <a:avLst/>
                </a:prstGeom>
              </p:spPr>
            </p:pic>
          </p:grpSp>
        </p:grpSp>
        <p:grpSp>
          <p:nvGrpSpPr>
            <p:cNvPr id="18" name="Group 17"/>
            <p:cNvGrpSpPr/>
            <p:nvPr/>
          </p:nvGrpSpPr>
          <p:grpSpPr>
            <a:xfrm>
              <a:off x="6657189" y="4499837"/>
              <a:ext cx="1097639" cy="606626"/>
              <a:chOff x="6657189" y="4499837"/>
              <a:chExt cx="1097639" cy="606626"/>
            </a:xfrm>
          </p:grpSpPr>
          <p:cxnSp>
            <p:nvCxnSpPr>
              <p:cNvPr id="144" name="Straight Connector 143"/>
              <p:cNvCxnSpPr/>
              <p:nvPr/>
            </p:nvCxnSpPr>
            <p:spPr>
              <a:xfrm flipV="1">
                <a:off x="6657189" y="4824561"/>
                <a:ext cx="472661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4" name="Group 13"/>
              <p:cNvGrpSpPr/>
              <p:nvPr/>
            </p:nvGrpSpPr>
            <p:grpSpPr>
              <a:xfrm>
                <a:off x="6745170" y="4499837"/>
                <a:ext cx="1009658" cy="606626"/>
                <a:chOff x="6745170" y="4499837"/>
                <a:chExt cx="1009658" cy="606626"/>
              </a:xfrm>
            </p:grpSpPr>
            <p:pic>
              <p:nvPicPr>
                <p:cNvPr id="140" name="Picture 139"/>
                <p:cNvPicPr>
                  <a:picLocks noChangeAspect="1"/>
                </p:cNvPicPr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171107" y="4744392"/>
                  <a:ext cx="565575" cy="343385"/>
                </a:xfrm>
                <a:prstGeom prst="rect">
                  <a:avLst/>
                </a:prstGeom>
              </p:spPr>
            </p:pic>
            <p:grpSp>
              <p:nvGrpSpPr>
                <p:cNvPr id="152" name="Group 151"/>
                <p:cNvGrpSpPr/>
                <p:nvPr/>
              </p:nvGrpSpPr>
              <p:grpSpPr>
                <a:xfrm>
                  <a:off x="6745170" y="4499837"/>
                  <a:ext cx="1009658" cy="606626"/>
                  <a:chOff x="7752335" y="4530758"/>
                  <a:chExt cx="1009658" cy="606626"/>
                </a:xfrm>
              </p:grpSpPr>
              <p:grpSp>
                <p:nvGrpSpPr>
                  <p:cNvPr id="165" name="Group 164"/>
                  <p:cNvGrpSpPr/>
                  <p:nvPr/>
                </p:nvGrpSpPr>
                <p:grpSpPr>
                  <a:xfrm>
                    <a:off x="7752335" y="4583871"/>
                    <a:ext cx="284241" cy="553513"/>
                    <a:chOff x="7752335" y="4583871"/>
                    <a:chExt cx="284241" cy="553513"/>
                  </a:xfrm>
                </p:grpSpPr>
                <p:cxnSp>
                  <p:nvCxnSpPr>
                    <p:cNvPr id="170" name="Straight Connector 169"/>
                    <p:cNvCxnSpPr/>
                    <p:nvPr/>
                  </p:nvCxnSpPr>
                  <p:spPr>
                    <a:xfrm flipV="1">
                      <a:off x="7752335" y="4589303"/>
                      <a:ext cx="274320" cy="0"/>
                    </a:xfrm>
                    <a:prstGeom prst="line">
                      <a:avLst/>
                    </a:prstGeom>
                    <a:ln w="28575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7" name="Straight Connector 166"/>
                    <p:cNvCxnSpPr/>
                    <p:nvPr/>
                  </p:nvCxnSpPr>
                  <p:spPr>
                    <a:xfrm>
                      <a:off x="7896121" y="4583871"/>
                      <a:ext cx="1" cy="271463"/>
                    </a:xfrm>
                    <a:prstGeom prst="line">
                      <a:avLst/>
                    </a:prstGeom>
                    <a:ln w="28575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8" name="Straight Connector 167"/>
                    <p:cNvCxnSpPr/>
                    <p:nvPr/>
                  </p:nvCxnSpPr>
                  <p:spPr>
                    <a:xfrm flipH="1">
                      <a:off x="7892550" y="4863064"/>
                      <a:ext cx="2175" cy="274320"/>
                    </a:xfrm>
                    <a:prstGeom prst="line">
                      <a:avLst/>
                    </a:prstGeom>
                    <a:ln w="28575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169" name="Straight Connector 168"/>
                    <p:cNvCxnSpPr/>
                    <p:nvPr/>
                  </p:nvCxnSpPr>
                  <p:spPr>
                    <a:xfrm flipV="1">
                      <a:off x="7762256" y="5129449"/>
                      <a:ext cx="274320" cy="0"/>
                    </a:xfrm>
                    <a:prstGeom prst="line">
                      <a:avLst/>
                    </a:prstGeom>
                    <a:ln w="28575"/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pic>
                <p:nvPicPr>
                  <p:cNvPr id="166" name="Picture 165"/>
                  <p:cNvPicPr>
                    <a:picLocks noChangeAspect="1"/>
                  </p:cNvPicPr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8066965" y="4530758"/>
                    <a:ext cx="695028" cy="245304"/>
                  </a:xfrm>
                  <a:prstGeom prst="rect">
                    <a:avLst/>
                  </a:prstGeom>
                </p:spPr>
              </p:pic>
            </p:grpSp>
          </p:grpSp>
        </p:grpSp>
        <p:grpSp>
          <p:nvGrpSpPr>
            <p:cNvPr id="12" name="Group 11"/>
            <p:cNvGrpSpPr/>
            <p:nvPr/>
          </p:nvGrpSpPr>
          <p:grpSpPr>
            <a:xfrm>
              <a:off x="2593011" y="3953566"/>
              <a:ext cx="989496" cy="1161774"/>
              <a:chOff x="2593009" y="3953566"/>
              <a:chExt cx="989496" cy="1161774"/>
            </a:xfrm>
          </p:grpSpPr>
          <p:pic>
            <p:nvPicPr>
              <p:cNvPr id="153" name="Picture 152"/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3120677" y="4391371"/>
                <a:ext cx="461828" cy="344745"/>
              </a:xfrm>
              <a:prstGeom prst="rect">
                <a:avLst/>
              </a:prstGeom>
            </p:spPr>
          </p:pic>
          <p:grpSp>
            <p:nvGrpSpPr>
              <p:cNvPr id="6" name="Group 5"/>
              <p:cNvGrpSpPr/>
              <p:nvPr/>
            </p:nvGrpSpPr>
            <p:grpSpPr>
              <a:xfrm>
                <a:off x="2593009" y="3953566"/>
                <a:ext cx="938769" cy="1161774"/>
                <a:chOff x="2593009" y="3953566"/>
                <a:chExt cx="938769" cy="1161774"/>
              </a:xfrm>
            </p:grpSpPr>
            <p:cxnSp>
              <p:nvCxnSpPr>
                <p:cNvPr id="141" name="Straight Connector 140"/>
                <p:cNvCxnSpPr/>
                <p:nvPr/>
              </p:nvCxnSpPr>
              <p:spPr>
                <a:xfrm flipV="1">
                  <a:off x="2593009" y="4532244"/>
                  <a:ext cx="472661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pic>
              <p:nvPicPr>
                <p:cNvPr id="177" name="Picture 176"/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2858053" y="4125705"/>
                  <a:ext cx="673725" cy="259600"/>
                </a:xfrm>
                <a:prstGeom prst="rect">
                  <a:avLst/>
                </a:prstGeom>
              </p:spPr>
            </p:pic>
            <p:grpSp>
              <p:nvGrpSpPr>
                <p:cNvPr id="178" name="Group 177"/>
                <p:cNvGrpSpPr/>
                <p:nvPr/>
              </p:nvGrpSpPr>
              <p:grpSpPr>
                <a:xfrm>
                  <a:off x="2690191" y="3953566"/>
                  <a:ext cx="283155" cy="1161774"/>
                  <a:chOff x="3697356" y="3984487"/>
                  <a:chExt cx="283155" cy="1161774"/>
                </a:xfrm>
              </p:grpSpPr>
              <p:cxnSp>
                <p:nvCxnSpPr>
                  <p:cNvPr id="179" name="Straight Connector 178"/>
                  <p:cNvCxnSpPr/>
                  <p:nvPr/>
                </p:nvCxnSpPr>
                <p:spPr>
                  <a:xfrm flipV="1">
                    <a:off x="3706191" y="3988904"/>
                    <a:ext cx="274320" cy="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0" name="Straight Connector 179"/>
                  <p:cNvCxnSpPr/>
                  <p:nvPr/>
                </p:nvCxnSpPr>
                <p:spPr>
                  <a:xfrm flipH="1">
                    <a:off x="3838109" y="3984487"/>
                    <a:ext cx="604" cy="579972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1" name="Straight Connector 180"/>
                  <p:cNvCxnSpPr/>
                  <p:nvPr/>
                </p:nvCxnSpPr>
                <p:spPr>
                  <a:xfrm flipH="1">
                    <a:off x="3840145" y="4559748"/>
                    <a:ext cx="604" cy="579972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2" name="Straight Connector 181"/>
                  <p:cNvCxnSpPr/>
                  <p:nvPr/>
                </p:nvCxnSpPr>
                <p:spPr>
                  <a:xfrm flipV="1">
                    <a:off x="3697356" y="5146261"/>
                    <a:ext cx="274320" cy="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</p:grpSp>
      <p:grpSp>
        <p:nvGrpSpPr>
          <p:cNvPr id="158" name="Group 157"/>
          <p:cNvGrpSpPr/>
          <p:nvPr/>
        </p:nvGrpSpPr>
        <p:grpSpPr>
          <a:xfrm>
            <a:off x="2411896" y="4042395"/>
            <a:ext cx="528982" cy="352286"/>
            <a:chOff x="2411896" y="4042395"/>
            <a:chExt cx="528982" cy="352286"/>
          </a:xfrm>
        </p:grpSpPr>
        <p:cxnSp>
          <p:nvCxnSpPr>
            <p:cNvPr id="159" name="Straight Connector 158"/>
            <p:cNvCxnSpPr/>
            <p:nvPr/>
          </p:nvCxnSpPr>
          <p:spPr>
            <a:xfrm>
              <a:off x="2712278" y="4099339"/>
              <a:ext cx="228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0" name="Picture 159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2411896" y="4042395"/>
              <a:ext cx="272523" cy="352286"/>
            </a:xfrm>
            <a:prstGeom prst="rect">
              <a:avLst/>
            </a:prstGeom>
          </p:spPr>
        </p:pic>
      </p:grpSp>
      <p:grpSp>
        <p:nvGrpSpPr>
          <p:cNvPr id="183" name="Group 182"/>
          <p:cNvGrpSpPr/>
          <p:nvPr/>
        </p:nvGrpSpPr>
        <p:grpSpPr>
          <a:xfrm>
            <a:off x="3401392" y="3101010"/>
            <a:ext cx="3902269" cy="1329322"/>
            <a:chOff x="3401392" y="3101010"/>
            <a:chExt cx="3902269" cy="1329322"/>
          </a:xfrm>
        </p:grpSpPr>
        <p:cxnSp>
          <p:nvCxnSpPr>
            <p:cNvPr id="184" name="Straight Arrow Connector 183"/>
            <p:cNvCxnSpPr/>
            <p:nvPr/>
          </p:nvCxnSpPr>
          <p:spPr>
            <a:xfrm flipH="1">
              <a:off x="3401392" y="3609009"/>
              <a:ext cx="2438401" cy="477079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Arrow Connector 184"/>
            <p:cNvCxnSpPr/>
            <p:nvPr/>
          </p:nvCxnSpPr>
          <p:spPr>
            <a:xfrm flipH="1">
              <a:off x="4951899" y="3644349"/>
              <a:ext cx="1055753" cy="51241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Arrow Connector 185"/>
            <p:cNvCxnSpPr/>
            <p:nvPr/>
          </p:nvCxnSpPr>
          <p:spPr>
            <a:xfrm>
              <a:off x="6126922" y="3662018"/>
              <a:ext cx="1136763" cy="768314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87" name="Picture 186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5424557" y="3101010"/>
              <a:ext cx="1879104" cy="484508"/>
            </a:xfrm>
            <a:prstGeom prst="rect">
              <a:avLst/>
            </a:prstGeom>
          </p:spPr>
        </p:pic>
      </p:grpSp>
      <p:sp>
        <p:nvSpPr>
          <p:cNvPr id="95" name="Oval 94"/>
          <p:cNvSpPr/>
          <p:nvPr/>
        </p:nvSpPr>
        <p:spPr>
          <a:xfrm>
            <a:off x="4150139" y="3606317"/>
            <a:ext cx="119269" cy="119269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>
            <a:off x="2770703" y="3894449"/>
            <a:ext cx="119269" cy="119269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>
            <a:off x="6836558" y="4497977"/>
            <a:ext cx="119269" cy="119269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oup 57"/>
          <p:cNvGrpSpPr/>
          <p:nvPr/>
        </p:nvGrpSpPr>
        <p:grpSpPr>
          <a:xfrm>
            <a:off x="3569252" y="2479440"/>
            <a:ext cx="3827796" cy="2283060"/>
            <a:chOff x="3569252" y="2479440"/>
            <a:chExt cx="3827796" cy="2283060"/>
          </a:xfrm>
        </p:grpSpPr>
        <p:cxnSp>
          <p:nvCxnSpPr>
            <p:cNvPr id="84" name="Straight Arrow Connector 83"/>
            <p:cNvCxnSpPr/>
            <p:nvPr/>
          </p:nvCxnSpPr>
          <p:spPr>
            <a:xfrm flipH="1">
              <a:off x="3569252" y="2990574"/>
              <a:ext cx="817219" cy="141798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3" name="Picture 82"/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4157111" y="2479440"/>
              <a:ext cx="3239937" cy="549763"/>
            </a:xfrm>
            <a:prstGeom prst="rect">
              <a:avLst/>
            </a:prstGeom>
          </p:spPr>
        </p:pic>
        <p:cxnSp>
          <p:nvCxnSpPr>
            <p:cNvPr id="85" name="Straight Arrow Connector 84"/>
            <p:cNvCxnSpPr>
              <a:endCxn id="154" idx="0"/>
            </p:cNvCxnSpPr>
            <p:nvPr/>
          </p:nvCxnSpPr>
          <p:spPr>
            <a:xfrm>
              <a:off x="4580835" y="3056835"/>
              <a:ext cx="157474" cy="1214122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Arrow Connector 87"/>
            <p:cNvCxnSpPr/>
            <p:nvPr/>
          </p:nvCxnSpPr>
          <p:spPr>
            <a:xfrm>
              <a:off x="4810539" y="3039165"/>
              <a:ext cx="2348451" cy="1723335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8" name="Picture 10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048364" y="5369309"/>
            <a:ext cx="333688" cy="253499"/>
          </a:xfrm>
          <a:prstGeom prst="rect">
            <a:avLst/>
          </a:prstGeom>
        </p:spPr>
      </p:pic>
      <p:grpSp>
        <p:nvGrpSpPr>
          <p:cNvPr id="110" name="Group 109"/>
          <p:cNvGrpSpPr/>
          <p:nvPr/>
        </p:nvGrpSpPr>
        <p:grpSpPr>
          <a:xfrm>
            <a:off x="7459111" y="3101839"/>
            <a:ext cx="3829877" cy="395835"/>
            <a:chOff x="8004314" y="3609010"/>
            <a:chExt cx="3829877" cy="395835"/>
          </a:xfrm>
        </p:grpSpPr>
        <p:sp>
          <p:nvSpPr>
            <p:cNvPr id="111" name="TextBox 110"/>
            <p:cNvSpPr txBox="1"/>
            <p:nvPr/>
          </p:nvSpPr>
          <p:spPr>
            <a:xfrm>
              <a:off x="8335617" y="3635513"/>
              <a:ext cx="34985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Encourage underestimated arms</a:t>
              </a:r>
            </a:p>
          </p:txBody>
        </p:sp>
        <p:cxnSp>
          <p:nvCxnSpPr>
            <p:cNvPr id="112" name="Straight Arrow Connector 111"/>
            <p:cNvCxnSpPr>
              <a:stCxn id="111" idx="1"/>
            </p:cNvCxnSpPr>
            <p:nvPr/>
          </p:nvCxnSpPr>
          <p:spPr>
            <a:xfrm flipH="1" flipV="1">
              <a:off x="8004314" y="3609010"/>
              <a:ext cx="331303" cy="21116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329612" y="4529136"/>
            <a:ext cx="2967051" cy="384755"/>
          </a:xfrm>
          <a:prstGeom prst="rect">
            <a:avLst/>
          </a:prstGeom>
        </p:spPr>
      </p:pic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9D461BC-4F58-FF63-C0EA-5EEB67A2D8AA}"/>
              </a:ext>
            </a:extLst>
          </p:cNvPr>
          <p:cNvGrpSpPr/>
          <p:nvPr/>
        </p:nvGrpSpPr>
        <p:grpSpPr>
          <a:xfrm>
            <a:off x="1955751" y="3237137"/>
            <a:ext cx="4962076" cy="2363494"/>
            <a:chOff x="1955751" y="3237137"/>
            <a:chExt cx="4962076" cy="2363494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504D644A-EC8D-806A-C895-64353F53A912}"/>
                </a:ext>
              </a:extLst>
            </p:cNvPr>
            <p:cNvSpPr/>
            <p:nvPr/>
          </p:nvSpPr>
          <p:spPr>
            <a:xfrm rot="16200000">
              <a:off x="1358879" y="4089303"/>
              <a:ext cx="2108200" cy="914455"/>
            </a:xfrm>
            <a:custGeom>
              <a:avLst/>
              <a:gdLst>
                <a:gd name="connsiteX0" fmla="*/ 0 w 2108200"/>
                <a:gd name="connsiteY0" fmla="*/ 889055 h 914455"/>
                <a:gd name="connsiteX1" fmla="*/ 622300 w 2108200"/>
                <a:gd name="connsiteY1" fmla="*/ 685855 h 914455"/>
                <a:gd name="connsiteX2" fmla="*/ 1117600 w 2108200"/>
                <a:gd name="connsiteY2" fmla="*/ 55 h 914455"/>
                <a:gd name="connsiteX3" fmla="*/ 1485900 w 2108200"/>
                <a:gd name="connsiteY3" fmla="*/ 723955 h 914455"/>
                <a:gd name="connsiteX4" fmla="*/ 2108200 w 2108200"/>
                <a:gd name="connsiteY4" fmla="*/ 914455 h 914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200" h="914455">
                  <a:moveTo>
                    <a:pt x="0" y="889055"/>
                  </a:moveTo>
                  <a:cubicBezTo>
                    <a:pt x="218016" y="861538"/>
                    <a:pt x="436033" y="834022"/>
                    <a:pt x="622300" y="685855"/>
                  </a:cubicBezTo>
                  <a:cubicBezTo>
                    <a:pt x="808567" y="537688"/>
                    <a:pt x="973667" y="-6295"/>
                    <a:pt x="1117600" y="55"/>
                  </a:cubicBezTo>
                  <a:cubicBezTo>
                    <a:pt x="1261533" y="6405"/>
                    <a:pt x="1320800" y="571555"/>
                    <a:pt x="1485900" y="723955"/>
                  </a:cubicBezTo>
                  <a:cubicBezTo>
                    <a:pt x="1651000" y="876355"/>
                    <a:pt x="1879600" y="895405"/>
                    <a:pt x="2108200" y="914455"/>
                  </a:cubicBezTo>
                </a:path>
              </a:pathLst>
            </a:custGeom>
            <a:ln w="28575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D6A287F1-4C28-5359-899B-70615F2E6252}"/>
                </a:ext>
              </a:extLst>
            </p:cNvPr>
            <p:cNvSpPr/>
            <p:nvPr/>
          </p:nvSpPr>
          <p:spPr>
            <a:xfrm rot="16200000">
              <a:off x="2764835" y="4072629"/>
              <a:ext cx="2293317" cy="622334"/>
            </a:xfrm>
            <a:custGeom>
              <a:avLst/>
              <a:gdLst>
                <a:gd name="connsiteX0" fmla="*/ 0 w 1371600"/>
                <a:gd name="connsiteY0" fmla="*/ 596934 h 622334"/>
                <a:gd name="connsiteX1" fmla="*/ 457200 w 1371600"/>
                <a:gd name="connsiteY1" fmla="*/ 482634 h 622334"/>
                <a:gd name="connsiteX2" fmla="*/ 723900 w 1371600"/>
                <a:gd name="connsiteY2" fmla="*/ 34 h 622334"/>
                <a:gd name="connsiteX3" fmla="*/ 939800 w 1371600"/>
                <a:gd name="connsiteY3" fmla="*/ 508034 h 622334"/>
                <a:gd name="connsiteX4" fmla="*/ 1371600 w 1371600"/>
                <a:gd name="connsiteY4" fmla="*/ 622334 h 622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1600" h="622334">
                  <a:moveTo>
                    <a:pt x="0" y="596934"/>
                  </a:moveTo>
                  <a:cubicBezTo>
                    <a:pt x="168275" y="589525"/>
                    <a:pt x="336550" y="582117"/>
                    <a:pt x="457200" y="482634"/>
                  </a:cubicBezTo>
                  <a:cubicBezTo>
                    <a:pt x="577850" y="383151"/>
                    <a:pt x="643467" y="-4199"/>
                    <a:pt x="723900" y="34"/>
                  </a:cubicBezTo>
                  <a:cubicBezTo>
                    <a:pt x="804333" y="4267"/>
                    <a:pt x="831850" y="404317"/>
                    <a:pt x="939800" y="508034"/>
                  </a:cubicBezTo>
                  <a:cubicBezTo>
                    <a:pt x="1047750" y="611751"/>
                    <a:pt x="1209675" y="617042"/>
                    <a:pt x="1371600" y="622334"/>
                  </a:cubicBezTo>
                </a:path>
              </a:pathLst>
            </a:custGeom>
            <a:ln w="28575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06DF5815-4537-538D-C2EF-ACD27151DC8E}"/>
                </a:ext>
              </a:extLst>
            </p:cNvPr>
            <p:cNvSpPr/>
            <p:nvPr/>
          </p:nvSpPr>
          <p:spPr>
            <a:xfrm rot="16200000">
              <a:off x="6132259" y="4583962"/>
              <a:ext cx="1075732" cy="495405"/>
            </a:xfrm>
            <a:custGeom>
              <a:avLst/>
              <a:gdLst>
                <a:gd name="connsiteX0" fmla="*/ 0 w 673100"/>
                <a:gd name="connsiteY0" fmla="*/ 482705 h 495405"/>
                <a:gd name="connsiteX1" fmla="*/ 215900 w 673100"/>
                <a:gd name="connsiteY1" fmla="*/ 355705 h 495405"/>
                <a:gd name="connsiteX2" fmla="*/ 330200 w 673100"/>
                <a:gd name="connsiteY2" fmla="*/ 105 h 495405"/>
                <a:gd name="connsiteX3" fmla="*/ 457200 w 673100"/>
                <a:gd name="connsiteY3" fmla="*/ 393805 h 495405"/>
                <a:gd name="connsiteX4" fmla="*/ 673100 w 673100"/>
                <a:gd name="connsiteY4" fmla="*/ 495405 h 495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3100" h="495405">
                  <a:moveTo>
                    <a:pt x="0" y="482705"/>
                  </a:moveTo>
                  <a:cubicBezTo>
                    <a:pt x="80433" y="459421"/>
                    <a:pt x="160867" y="436138"/>
                    <a:pt x="215900" y="355705"/>
                  </a:cubicBezTo>
                  <a:cubicBezTo>
                    <a:pt x="270933" y="275272"/>
                    <a:pt x="289983" y="-6245"/>
                    <a:pt x="330200" y="105"/>
                  </a:cubicBezTo>
                  <a:cubicBezTo>
                    <a:pt x="370417" y="6455"/>
                    <a:pt x="400050" y="311255"/>
                    <a:pt x="457200" y="393805"/>
                  </a:cubicBezTo>
                  <a:cubicBezTo>
                    <a:pt x="514350" y="476355"/>
                    <a:pt x="593725" y="485880"/>
                    <a:pt x="673100" y="495405"/>
                  </a:cubicBezTo>
                </a:path>
              </a:pathLst>
            </a:custGeom>
            <a:ln w="28575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46609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04" grpId="0" animBg="1"/>
      <p:bldP spid="105" grpId="0"/>
      <p:bldP spid="95" grpId="0" animBg="1"/>
      <p:bldP spid="98" grpId="0" animBg="1"/>
      <p:bldP spid="9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4404" y="2539859"/>
            <a:ext cx="1445728" cy="402123"/>
          </a:xfrm>
          <a:prstGeom prst="rect">
            <a:avLst/>
          </a:prstGeom>
        </p:spPr>
      </p:pic>
      <p:pic>
        <p:nvPicPr>
          <p:cNvPr id="92" name="Picture 9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2191" y="2354400"/>
            <a:ext cx="5632761" cy="68476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Perturbation-based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Perturbed history exploration [KSGB19b]</a:t>
            </a:r>
          </a:p>
          <a:p>
            <a:pPr marL="685800" lvl="2">
              <a:spcBef>
                <a:spcPts val="1000"/>
              </a:spcBef>
            </a:pPr>
            <a:r>
              <a:rPr lang="en-US" dirty="0"/>
              <a:t>With a linear model?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35</a:t>
            </a:fld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449253" y="4414943"/>
            <a:ext cx="4395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…</a:t>
            </a:r>
          </a:p>
        </p:txBody>
      </p:sp>
      <p:pic>
        <p:nvPicPr>
          <p:cNvPr id="107" name="Picture 10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5216" y="5823709"/>
            <a:ext cx="3382628" cy="411702"/>
          </a:xfrm>
          <a:prstGeom prst="rect">
            <a:avLst/>
          </a:prstGeom>
        </p:spPr>
      </p:pic>
      <p:sp>
        <p:nvSpPr>
          <p:cNvPr id="145" name="Rectangle 144"/>
          <p:cNvSpPr/>
          <p:nvPr/>
        </p:nvSpPr>
        <p:spPr>
          <a:xfrm>
            <a:off x="5449253" y="4414943"/>
            <a:ext cx="4395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…</a:t>
            </a:r>
          </a:p>
        </p:txBody>
      </p:sp>
      <p:pic>
        <p:nvPicPr>
          <p:cNvPr id="146" name="Picture 1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5325" y="5298520"/>
            <a:ext cx="344263" cy="292102"/>
          </a:xfrm>
          <a:prstGeom prst="rect">
            <a:avLst/>
          </a:prstGeom>
        </p:spPr>
      </p:pic>
      <p:pic>
        <p:nvPicPr>
          <p:cNvPr id="147" name="Picture 1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9264" y="5304870"/>
            <a:ext cx="476253" cy="285752"/>
          </a:xfrm>
          <a:prstGeom prst="rect">
            <a:avLst/>
          </a:prstGeom>
        </p:spPr>
      </p:pic>
      <p:cxnSp>
        <p:nvCxnSpPr>
          <p:cNvPr id="148" name="Straight Arrow Connector 147"/>
          <p:cNvCxnSpPr/>
          <p:nvPr/>
        </p:nvCxnSpPr>
        <p:spPr>
          <a:xfrm flipH="1">
            <a:off x="2319131" y="3639931"/>
            <a:ext cx="0" cy="1577009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/>
          <p:cNvCxnSpPr/>
          <p:nvPr/>
        </p:nvCxnSpPr>
        <p:spPr>
          <a:xfrm flipV="1">
            <a:off x="2319130" y="5203688"/>
            <a:ext cx="55880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TextBox 149"/>
          <p:cNvSpPr txBox="1"/>
          <p:nvPr/>
        </p:nvSpPr>
        <p:spPr>
          <a:xfrm rot="16200000">
            <a:off x="1457740" y="3657602"/>
            <a:ext cx="121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Reward</a:t>
            </a:r>
          </a:p>
        </p:txBody>
      </p:sp>
      <p:grpSp>
        <p:nvGrpSpPr>
          <p:cNvPr id="156" name="Group 155"/>
          <p:cNvGrpSpPr/>
          <p:nvPr/>
        </p:nvGrpSpPr>
        <p:grpSpPr>
          <a:xfrm>
            <a:off x="3774298" y="4588026"/>
            <a:ext cx="553984" cy="340667"/>
            <a:chOff x="3774298" y="4588026"/>
            <a:chExt cx="553984" cy="340667"/>
          </a:xfrm>
        </p:grpSpPr>
        <p:pic>
          <p:nvPicPr>
            <p:cNvPr id="163" name="Picture 16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74298" y="4588026"/>
              <a:ext cx="295673" cy="340667"/>
            </a:xfrm>
            <a:prstGeom prst="rect">
              <a:avLst/>
            </a:prstGeom>
          </p:spPr>
        </p:pic>
        <p:cxnSp>
          <p:nvCxnSpPr>
            <p:cNvPr id="164" name="Straight Connector 163"/>
            <p:cNvCxnSpPr/>
            <p:nvPr/>
          </p:nvCxnSpPr>
          <p:spPr>
            <a:xfrm>
              <a:off x="4099682" y="4716359"/>
              <a:ext cx="228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7" name="Group 156"/>
          <p:cNvGrpSpPr/>
          <p:nvPr/>
        </p:nvGrpSpPr>
        <p:grpSpPr>
          <a:xfrm>
            <a:off x="6363245" y="4469336"/>
            <a:ext cx="640389" cy="340180"/>
            <a:chOff x="6363245" y="4469336"/>
            <a:chExt cx="640389" cy="340180"/>
          </a:xfrm>
        </p:grpSpPr>
        <p:pic>
          <p:nvPicPr>
            <p:cNvPr id="161" name="Picture 16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363245" y="4469336"/>
              <a:ext cx="364920" cy="340180"/>
            </a:xfrm>
            <a:prstGeom prst="rect">
              <a:avLst/>
            </a:prstGeom>
          </p:spPr>
        </p:pic>
        <p:cxnSp>
          <p:nvCxnSpPr>
            <p:cNvPr id="162" name="Straight Connector 161"/>
            <p:cNvCxnSpPr/>
            <p:nvPr/>
          </p:nvCxnSpPr>
          <p:spPr>
            <a:xfrm>
              <a:off x="6775034" y="4728886"/>
              <a:ext cx="228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8" name="Group 157"/>
          <p:cNvGrpSpPr/>
          <p:nvPr/>
        </p:nvGrpSpPr>
        <p:grpSpPr>
          <a:xfrm>
            <a:off x="2411896" y="4042395"/>
            <a:ext cx="528982" cy="352286"/>
            <a:chOff x="2411896" y="4042395"/>
            <a:chExt cx="528982" cy="352286"/>
          </a:xfrm>
        </p:grpSpPr>
        <p:cxnSp>
          <p:nvCxnSpPr>
            <p:cNvPr id="159" name="Straight Connector 158"/>
            <p:cNvCxnSpPr/>
            <p:nvPr/>
          </p:nvCxnSpPr>
          <p:spPr>
            <a:xfrm>
              <a:off x="2712278" y="4099339"/>
              <a:ext cx="228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0" name="Picture 159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411896" y="4042395"/>
              <a:ext cx="272523" cy="352286"/>
            </a:xfrm>
            <a:prstGeom prst="rect">
              <a:avLst/>
            </a:prstGeom>
          </p:spPr>
        </p:pic>
      </p:grpSp>
      <p:sp>
        <p:nvSpPr>
          <p:cNvPr id="87" name="Isosceles Triangle 86"/>
          <p:cNvSpPr/>
          <p:nvPr/>
        </p:nvSpPr>
        <p:spPr>
          <a:xfrm>
            <a:off x="2774121" y="3706192"/>
            <a:ext cx="138353" cy="11927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Isosceles Triangle 88"/>
          <p:cNvSpPr/>
          <p:nvPr/>
        </p:nvSpPr>
        <p:spPr>
          <a:xfrm>
            <a:off x="4147929" y="3423479"/>
            <a:ext cx="138353" cy="11927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Isosceles Triangle 89"/>
          <p:cNvSpPr/>
          <p:nvPr/>
        </p:nvSpPr>
        <p:spPr>
          <a:xfrm>
            <a:off x="6816034" y="4103757"/>
            <a:ext cx="138353" cy="11927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3" name="Straight Arrow Connector 92"/>
          <p:cNvCxnSpPr/>
          <p:nvPr/>
        </p:nvCxnSpPr>
        <p:spPr>
          <a:xfrm flipH="1">
            <a:off x="2938255" y="3022739"/>
            <a:ext cx="1413567" cy="70678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/>
          <p:cNvCxnSpPr/>
          <p:nvPr/>
        </p:nvCxnSpPr>
        <p:spPr>
          <a:xfrm flipH="1">
            <a:off x="4281142" y="3049243"/>
            <a:ext cx="238541" cy="43290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/>
          <p:nvPr/>
        </p:nvCxnSpPr>
        <p:spPr>
          <a:xfrm>
            <a:off x="4824413" y="3043290"/>
            <a:ext cx="1983477" cy="107937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>
            <a:off x="7416800" y="3467652"/>
            <a:ext cx="4638259" cy="1488661"/>
            <a:chOff x="7416800" y="3467652"/>
            <a:chExt cx="4638259" cy="1488661"/>
          </a:xfrm>
        </p:grpSpPr>
        <p:sp>
          <p:nvSpPr>
            <p:cNvPr id="115" name="Rectangle 114"/>
            <p:cNvSpPr/>
            <p:nvPr/>
          </p:nvSpPr>
          <p:spPr>
            <a:xfrm>
              <a:off x="7438884" y="3494157"/>
              <a:ext cx="4616175" cy="146215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00</a:t>
              </a: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7416800" y="3467652"/>
              <a:ext cx="25090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Closed form estimator</a:t>
              </a: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510031" y="3763128"/>
              <a:ext cx="3444346" cy="43320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545459" y="4179501"/>
              <a:ext cx="4438594" cy="419003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551870" y="4597787"/>
              <a:ext cx="1198937" cy="316700"/>
            </a:xfrm>
            <a:prstGeom prst="rect">
              <a:avLst/>
            </a:prstGeom>
          </p:spPr>
        </p:pic>
      </p:grpSp>
      <p:pic>
        <p:nvPicPr>
          <p:cNvPr id="117" name="Picture 1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48364" y="5369309"/>
            <a:ext cx="333688" cy="253499"/>
          </a:xfrm>
          <a:prstGeom prst="rect">
            <a:avLst/>
          </a:prstGeom>
        </p:spPr>
      </p:pic>
      <p:grpSp>
        <p:nvGrpSpPr>
          <p:cNvPr id="118" name="Group 117"/>
          <p:cNvGrpSpPr/>
          <p:nvPr/>
        </p:nvGrpSpPr>
        <p:grpSpPr>
          <a:xfrm>
            <a:off x="2613283" y="5337723"/>
            <a:ext cx="4573812" cy="282316"/>
            <a:chOff x="2617701" y="5342140"/>
            <a:chExt cx="4573812" cy="282316"/>
          </a:xfrm>
        </p:grpSpPr>
        <p:pic>
          <p:nvPicPr>
            <p:cNvPr id="119" name="Picture 118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2617701" y="5342140"/>
              <a:ext cx="456689" cy="282316"/>
            </a:xfrm>
            <a:prstGeom prst="rect">
              <a:avLst/>
            </a:prstGeom>
          </p:spPr>
        </p:pic>
        <p:pic>
          <p:nvPicPr>
            <p:cNvPr id="120" name="Picture 119"/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059424" y="5350443"/>
              <a:ext cx="448386" cy="274013"/>
            </a:xfrm>
            <a:prstGeom prst="rect">
              <a:avLst/>
            </a:prstGeom>
          </p:spPr>
        </p:pic>
        <p:pic>
          <p:nvPicPr>
            <p:cNvPr id="121" name="Picture 120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718217" y="5350443"/>
              <a:ext cx="473296" cy="274013"/>
            </a:xfrm>
            <a:prstGeom prst="rect">
              <a:avLst/>
            </a:prstGeom>
          </p:spPr>
        </p:pic>
      </p:grpSp>
      <p:grpSp>
        <p:nvGrpSpPr>
          <p:cNvPr id="26" name="Group 25"/>
          <p:cNvGrpSpPr/>
          <p:nvPr/>
        </p:nvGrpSpPr>
        <p:grpSpPr>
          <a:xfrm>
            <a:off x="9652000" y="4594087"/>
            <a:ext cx="2540000" cy="378167"/>
            <a:chOff x="9652000" y="4594087"/>
            <a:chExt cx="2540000" cy="378167"/>
          </a:xfrm>
        </p:grpSpPr>
        <p:cxnSp>
          <p:nvCxnSpPr>
            <p:cNvPr id="22" name="Straight Connector 21"/>
            <p:cNvCxnSpPr>
              <a:stCxn id="11" idx="2"/>
            </p:cNvCxnSpPr>
            <p:nvPr/>
          </p:nvCxnSpPr>
          <p:spPr>
            <a:xfrm flipV="1">
              <a:off x="9764756" y="4594087"/>
              <a:ext cx="1738131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/>
            <p:cNvSpPr txBox="1"/>
            <p:nvPr/>
          </p:nvSpPr>
          <p:spPr>
            <a:xfrm>
              <a:off x="9652000" y="4602922"/>
              <a:ext cx="254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FF0000"/>
                  </a:solidFill>
                </a:rPr>
                <a:t>Added reward variance</a:t>
              </a: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6686996" y="1125688"/>
            <a:ext cx="5128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1) Concentrates at a scaled and shifted mean reward;</a:t>
            </a:r>
          </a:p>
          <a:p>
            <a:r>
              <a:rPr lang="en-US" i="1" dirty="0"/>
              <a:t>2) It is an overestimation with a high probability.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67738" y="5472111"/>
            <a:ext cx="2714638" cy="347304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0FAC84A-212A-F924-3C50-4FB0F34FB476}"/>
              </a:ext>
            </a:extLst>
          </p:cNvPr>
          <p:cNvGrpSpPr/>
          <p:nvPr/>
        </p:nvGrpSpPr>
        <p:grpSpPr>
          <a:xfrm>
            <a:off x="1955751" y="3237137"/>
            <a:ext cx="4962076" cy="2363494"/>
            <a:chOff x="1955751" y="3237137"/>
            <a:chExt cx="4962076" cy="2363494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65293850-6D82-0ED3-09B4-DB7AC8AA930B}"/>
                </a:ext>
              </a:extLst>
            </p:cNvPr>
            <p:cNvSpPr/>
            <p:nvPr/>
          </p:nvSpPr>
          <p:spPr>
            <a:xfrm rot="16200000">
              <a:off x="1358879" y="4089303"/>
              <a:ext cx="2108200" cy="914455"/>
            </a:xfrm>
            <a:custGeom>
              <a:avLst/>
              <a:gdLst>
                <a:gd name="connsiteX0" fmla="*/ 0 w 2108200"/>
                <a:gd name="connsiteY0" fmla="*/ 889055 h 914455"/>
                <a:gd name="connsiteX1" fmla="*/ 622300 w 2108200"/>
                <a:gd name="connsiteY1" fmla="*/ 685855 h 914455"/>
                <a:gd name="connsiteX2" fmla="*/ 1117600 w 2108200"/>
                <a:gd name="connsiteY2" fmla="*/ 55 h 914455"/>
                <a:gd name="connsiteX3" fmla="*/ 1485900 w 2108200"/>
                <a:gd name="connsiteY3" fmla="*/ 723955 h 914455"/>
                <a:gd name="connsiteX4" fmla="*/ 2108200 w 2108200"/>
                <a:gd name="connsiteY4" fmla="*/ 914455 h 914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200" h="914455">
                  <a:moveTo>
                    <a:pt x="0" y="889055"/>
                  </a:moveTo>
                  <a:cubicBezTo>
                    <a:pt x="218016" y="861538"/>
                    <a:pt x="436033" y="834022"/>
                    <a:pt x="622300" y="685855"/>
                  </a:cubicBezTo>
                  <a:cubicBezTo>
                    <a:pt x="808567" y="537688"/>
                    <a:pt x="973667" y="-6295"/>
                    <a:pt x="1117600" y="55"/>
                  </a:cubicBezTo>
                  <a:cubicBezTo>
                    <a:pt x="1261533" y="6405"/>
                    <a:pt x="1320800" y="571555"/>
                    <a:pt x="1485900" y="723955"/>
                  </a:cubicBezTo>
                  <a:cubicBezTo>
                    <a:pt x="1651000" y="876355"/>
                    <a:pt x="1879600" y="895405"/>
                    <a:pt x="2108200" y="914455"/>
                  </a:cubicBezTo>
                </a:path>
              </a:pathLst>
            </a:custGeom>
            <a:ln w="28575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D29688D-D8E7-25C4-7347-DDFA55395399}"/>
                </a:ext>
              </a:extLst>
            </p:cNvPr>
            <p:cNvSpPr/>
            <p:nvPr/>
          </p:nvSpPr>
          <p:spPr>
            <a:xfrm rot="16200000">
              <a:off x="2764835" y="4072629"/>
              <a:ext cx="2293317" cy="622334"/>
            </a:xfrm>
            <a:custGeom>
              <a:avLst/>
              <a:gdLst>
                <a:gd name="connsiteX0" fmla="*/ 0 w 1371600"/>
                <a:gd name="connsiteY0" fmla="*/ 596934 h 622334"/>
                <a:gd name="connsiteX1" fmla="*/ 457200 w 1371600"/>
                <a:gd name="connsiteY1" fmla="*/ 482634 h 622334"/>
                <a:gd name="connsiteX2" fmla="*/ 723900 w 1371600"/>
                <a:gd name="connsiteY2" fmla="*/ 34 h 622334"/>
                <a:gd name="connsiteX3" fmla="*/ 939800 w 1371600"/>
                <a:gd name="connsiteY3" fmla="*/ 508034 h 622334"/>
                <a:gd name="connsiteX4" fmla="*/ 1371600 w 1371600"/>
                <a:gd name="connsiteY4" fmla="*/ 622334 h 622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1600" h="622334">
                  <a:moveTo>
                    <a:pt x="0" y="596934"/>
                  </a:moveTo>
                  <a:cubicBezTo>
                    <a:pt x="168275" y="589525"/>
                    <a:pt x="336550" y="582117"/>
                    <a:pt x="457200" y="482634"/>
                  </a:cubicBezTo>
                  <a:cubicBezTo>
                    <a:pt x="577850" y="383151"/>
                    <a:pt x="643467" y="-4199"/>
                    <a:pt x="723900" y="34"/>
                  </a:cubicBezTo>
                  <a:cubicBezTo>
                    <a:pt x="804333" y="4267"/>
                    <a:pt x="831850" y="404317"/>
                    <a:pt x="939800" y="508034"/>
                  </a:cubicBezTo>
                  <a:cubicBezTo>
                    <a:pt x="1047750" y="611751"/>
                    <a:pt x="1209675" y="617042"/>
                    <a:pt x="1371600" y="622334"/>
                  </a:cubicBezTo>
                </a:path>
              </a:pathLst>
            </a:custGeom>
            <a:ln w="28575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AF32845D-F627-9A8F-F3C7-A23174E9ECDD}"/>
                </a:ext>
              </a:extLst>
            </p:cNvPr>
            <p:cNvSpPr/>
            <p:nvPr/>
          </p:nvSpPr>
          <p:spPr>
            <a:xfrm rot="16200000">
              <a:off x="6132259" y="4583962"/>
              <a:ext cx="1075732" cy="495405"/>
            </a:xfrm>
            <a:custGeom>
              <a:avLst/>
              <a:gdLst>
                <a:gd name="connsiteX0" fmla="*/ 0 w 673100"/>
                <a:gd name="connsiteY0" fmla="*/ 482705 h 495405"/>
                <a:gd name="connsiteX1" fmla="*/ 215900 w 673100"/>
                <a:gd name="connsiteY1" fmla="*/ 355705 h 495405"/>
                <a:gd name="connsiteX2" fmla="*/ 330200 w 673100"/>
                <a:gd name="connsiteY2" fmla="*/ 105 h 495405"/>
                <a:gd name="connsiteX3" fmla="*/ 457200 w 673100"/>
                <a:gd name="connsiteY3" fmla="*/ 393805 h 495405"/>
                <a:gd name="connsiteX4" fmla="*/ 673100 w 673100"/>
                <a:gd name="connsiteY4" fmla="*/ 495405 h 495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3100" h="495405">
                  <a:moveTo>
                    <a:pt x="0" y="482705"/>
                  </a:moveTo>
                  <a:cubicBezTo>
                    <a:pt x="80433" y="459421"/>
                    <a:pt x="160867" y="436138"/>
                    <a:pt x="215900" y="355705"/>
                  </a:cubicBezTo>
                  <a:cubicBezTo>
                    <a:pt x="270933" y="275272"/>
                    <a:pt x="289983" y="-6245"/>
                    <a:pt x="330200" y="105"/>
                  </a:cubicBezTo>
                  <a:cubicBezTo>
                    <a:pt x="370417" y="6455"/>
                    <a:pt x="400050" y="311255"/>
                    <a:pt x="457200" y="393805"/>
                  </a:cubicBezTo>
                  <a:cubicBezTo>
                    <a:pt x="514350" y="476355"/>
                    <a:pt x="593725" y="485880"/>
                    <a:pt x="673100" y="495405"/>
                  </a:cubicBezTo>
                </a:path>
              </a:pathLst>
            </a:custGeom>
            <a:ln w="28575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930243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Advanced bandit problems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Collaborative bandits</a:t>
            </a:r>
          </a:p>
          <a:p>
            <a:r>
              <a:rPr lang="en-US" dirty="0"/>
              <a:t>Non-stationary bandits</a:t>
            </a:r>
          </a:p>
          <a:p>
            <a:r>
              <a:rPr lang="en-US" dirty="0"/>
              <a:t>Fair bandit learning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4031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98840-EB81-0399-5518-8F51F5716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design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5C82B-1C01-FDA1-D013-7623D8F040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do we formulate the problem of recommendation as a bandit problem?</a:t>
            </a:r>
          </a:p>
          <a:p>
            <a:pPr lvl="1"/>
            <a:r>
              <a:rPr lang="en-US" dirty="0"/>
              <a:t>Setting: recommending K items to N users</a:t>
            </a:r>
          </a:p>
          <a:p>
            <a:pPr lvl="1"/>
            <a:r>
              <a:rPr lang="en-US" dirty="0"/>
              <a:t>What are the arms?</a:t>
            </a:r>
          </a:p>
          <a:p>
            <a:pPr lvl="1"/>
            <a:r>
              <a:rPr lang="en-US" dirty="0"/>
              <a:t>What’s the reward?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BC973F-86FA-57DE-CBC8-87ABEFDE6D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F9BE2F-324A-476E-D5B6-4CC82B4AF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5053A5-A133-0A38-841D-C6B654ADA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5929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908B49-71BF-01C2-63FC-B85EF33C26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27AB851-442F-DB57-41D2-8A1191A052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92956" y="2947488"/>
            <a:ext cx="3248167" cy="5006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3B4B88-B834-ED53-4183-764EA1ED1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Recap:</a:t>
            </a:r>
            <a:r>
              <a:rPr lang="zh-CN" altLang="en-US" dirty="0"/>
              <a:t> </a:t>
            </a:r>
            <a:r>
              <a:rPr lang="en-US" altLang="zh-CN" dirty="0"/>
              <a:t>o</a:t>
            </a:r>
            <a:r>
              <a:rPr lang="en-US" dirty="0"/>
              <a:t>ptimism in the face of uncertainty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86EB46-258E-04F4-7271-3C342149D3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LinUCB</a:t>
            </a:r>
            <a:r>
              <a:rPr lang="en-US" dirty="0"/>
              <a:t> [LCLS10]</a:t>
            </a:r>
          </a:p>
          <a:p>
            <a:pPr lvl="1"/>
            <a:r>
              <a:rPr lang="en-US" dirty="0"/>
              <a:t>Upper confidence bound based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C1B790-AD72-44CF-A58A-ECA7377C7D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948D34-D491-F7B5-AB38-B107EA4E3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38</a:t>
            </a:fld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0A5D888-C832-29D5-DD23-434C0DB7F56A}"/>
              </a:ext>
            </a:extLst>
          </p:cNvPr>
          <p:cNvSpPr/>
          <p:nvPr/>
        </p:nvSpPr>
        <p:spPr>
          <a:xfrm>
            <a:off x="5449253" y="4414943"/>
            <a:ext cx="4395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…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4C97B680-F805-6238-26E5-5BBDEBBF68CD}"/>
              </a:ext>
            </a:extLst>
          </p:cNvPr>
          <p:cNvGrpSpPr/>
          <p:nvPr/>
        </p:nvGrpSpPr>
        <p:grpSpPr>
          <a:xfrm>
            <a:off x="2645325" y="5298520"/>
            <a:ext cx="4550192" cy="324288"/>
            <a:chOff x="2645325" y="5298520"/>
            <a:chExt cx="4550192" cy="324288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C1914BE3-E28C-B227-38B6-C644CC20FE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45325" y="5298520"/>
              <a:ext cx="344263" cy="292102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6D07337-CFA3-658A-C9A9-A92C7F0AF78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48364" y="5369309"/>
              <a:ext cx="333688" cy="25349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63AA6BBC-96AA-7CCA-3CA7-532BBF314D7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19264" y="5304870"/>
              <a:ext cx="476253" cy="285752"/>
            </a:xfrm>
            <a:prstGeom prst="rect">
              <a:avLst/>
            </a:prstGeom>
          </p:spPr>
        </p:pic>
      </p:grp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3C35EF08-C46D-ABEA-EADE-F817D501AA5C}"/>
              </a:ext>
            </a:extLst>
          </p:cNvPr>
          <p:cNvCxnSpPr/>
          <p:nvPr/>
        </p:nvCxnSpPr>
        <p:spPr>
          <a:xfrm flipH="1">
            <a:off x="2319131" y="3639931"/>
            <a:ext cx="0" cy="1577009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DE9C7ACF-900B-EB53-CF9B-D5472A8FD8B0}"/>
              </a:ext>
            </a:extLst>
          </p:cNvPr>
          <p:cNvCxnSpPr/>
          <p:nvPr/>
        </p:nvCxnSpPr>
        <p:spPr>
          <a:xfrm flipV="1">
            <a:off x="2319130" y="5203688"/>
            <a:ext cx="55880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612D361E-BB0B-7557-1071-68CB63E3554E}"/>
              </a:ext>
            </a:extLst>
          </p:cNvPr>
          <p:cNvSpPr txBox="1"/>
          <p:nvPr/>
        </p:nvSpPr>
        <p:spPr>
          <a:xfrm rot="16200000">
            <a:off x="1457740" y="3657602"/>
            <a:ext cx="121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Reward</a:t>
            </a:r>
          </a:p>
        </p:txBody>
      </p: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38EBCABC-BF77-1655-46AF-A321A1851F76}"/>
              </a:ext>
            </a:extLst>
          </p:cNvPr>
          <p:cNvCxnSpPr/>
          <p:nvPr/>
        </p:nvCxnSpPr>
        <p:spPr>
          <a:xfrm flipH="1">
            <a:off x="3401392" y="3609009"/>
            <a:ext cx="2438401" cy="47707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1D977B93-99AE-585A-2265-579908F3609D}"/>
              </a:ext>
            </a:extLst>
          </p:cNvPr>
          <p:cNvCxnSpPr/>
          <p:nvPr/>
        </p:nvCxnSpPr>
        <p:spPr>
          <a:xfrm flipH="1">
            <a:off x="4951899" y="3644349"/>
            <a:ext cx="1055753" cy="512418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2" name="Group 51">
            <a:extLst>
              <a:ext uri="{FF2B5EF4-FFF2-40B4-BE49-F238E27FC236}">
                <a16:creationId xmlns:a16="http://schemas.microsoft.com/office/drawing/2014/main" id="{15B3F91A-5BE7-86D7-1144-5C125F7FEF1F}"/>
              </a:ext>
            </a:extLst>
          </p:cNvPr>
          <p:cNvGrpSpPr/>
          <p:nvPr/>
        </p:nvGrpSpPr>
        <p:grpSpPr>
          <a:xfrm>
            <a:off x="2613283" y="5337723"/>
            <a:ext cx="4573812" cy="282316"/>
            <a:chOff x="2617701" y="5342140"/>
            <a:chExt cx="4573812" cy="282316"/>
          </a:xfrm>
        </p:grpSpPr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D4BC484F-A4B6-963C-1B5F-3B2DB3AD7DA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17701" y="5342140"/>
              <a:ext cx="456689" cy="282316"/>
            </a:xfrm>
            <a:prstGeom prst="rect">
              <a:avLst/>
            </a:prstGeom>
          </p:spPr>
        </p:pic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013024BC-B368-2E66-08A3-F2AAA55D0B7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59424" y="5350443"/>
              <a:ext cx="448386" cy="274013"/>
            </a:xfrm>
            <a:prstGeom prst="rect">
              <a:avLst/>
            </a:prstGeom>
          </p:spPr>
        </p:pic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9D2D09F9-9F8C-A8D9-BEED-B58BB3C05313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718217" y="5350443"/>
              <a:ext cx="473296" cy="274013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AE4FC2F2-74B6-3946-D87F-225C359895A9}"/>
              </a:ext>
            </a:extLst>
          </p:cNvPr>
          <p:cNvGrpSpPr/>
          <p:nvPr/>
        </p:nvGrpSpPr>
        <p:grpSpPr>
          <a:xfrm>
            <a:off x="8423965" y="4567583"/>
            <a:ext cx="3260035" cy="1488661"/>
            <a:chOff x="8207513" y="4046330"/>
            <a:chExt cx="3260035" cy="1488661"/>
          </a:xfrm>
        </p:grpSpPr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26B1A28A-4378-71CC-22F6-A8F0BA6CABF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8297915" y="4396822"/>
              <a:ext cx="3015024" cy="341066"/>
            </a:xfrm>
            <a:prstGeom prst="rect">
              <a:avLst/>
            </a:prstGeom>
          </p:spPr>
        </p:pic>
        <p:pic>
          <p:nvPicPr>
            <p:cNvPr id="102" name="Picture 101">
              <a:extLst>
                <a:ext uri="{FF2B5EF4-FFF2-40B4-BE49-F238E27FC236}">
                  <a16:creationId xmlns:a16="http://schemas.microsoft.com/office/drawing/2014/main" id="{CA420CC3-C25E-562F-460A-2CC6B85108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328980" y="4786933"/>
              <a:ext cx="2551056" cy="333377"/>
            </a:xfrm>
            <a:prstGeom prst="rect">
              <a:avLst/>
            </a:prstGeom>
          </p:spPr>
        </p:pic>
        <p:pic>
          <p:nvPicPr>
            <p:cNvPr id="103" name="Picture 102">
              <a:extLst>
                <a:ext uri="{FF2B5EF4-FFF2-40B4-BE49-F238E27FC236}">
                  <a16:creationId xmlns:a16="http://schemas.microsoft.com/office/drawing/2014/main" id="{C1664F78-A166-7AF9-D7E3-A0CEC5725D0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8343479" y="5167862"/>
              <a:ext cx="1326191" cy="313331"/>
            </a:xfrm>
            <a:prstGeom prst="rect">
              <a:avLst/>
            </a:prstGeom>
          </p:spPr>
        </p:pic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9058EE42-DCC4-5073-C561-F2E634439983}"/>
                </a:ext>
              </a:extLst>
            </p:cNvPr>
            <p:cNvSpPr/>
            <p:nvPr/>
          </p:nvSpPr>
          <p:spPr>
            <a:xfrm>
              <a:off x="8211929" y="4072835"/>
              <a:ext cx="3255619" cy="146215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B83A8E46-AD69-713F-3EFD-4CCE3A15D699}"/>
                </a:ext>
              </a:extLst>
            </p:cNvPr>
            <p:cNvSpPr txBox="1"/>
            <p:nvPr/>
          </p:nvSpPr>
          <p:spPr>
            <a:xfrm>
              <a:off x="8207513" y="4046330"/>
              <a:ext cx="25090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Closed form estimator</a:t>
              </a:r>
            </a:p>
          </p:txBody>
        </p:sp>
      </p:grpSp>
      <p:pic>
        <p:nvPicPr>
          <p:cNvPr id="110" name="Picture 109">
            <a:extLst>
              <a:ext uri="{FF2B5EF4-FFF2-40B4-BE49-F238E27FC236}">
                <a16:creationId xmlns:a16="http://schemas.microsoft.com/office/drawing/2014/main" id="{A29F94A1-F31D-4AAB-B9A7-1204130882D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91639" y="5760484"/>
            <a:ext cx="4523562" cy="452356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88D5B575-E53D-955D-4BE5-E2DF1FE2F4CC}"/>
              </a:ext>
            </a:extLst>
          </p:cNvPr>
          <p:cNvGrpSpPr/>
          <p:nvPr/>
        </p:nvGrpSpPr>
        <p:grpSpPr>
          <a:xfrm>
            <a:off x="7496313" y="1320799"/>
            <a:ext cx="3723860" cy="616940"/>
            <a:chOff x="7496313" y="1320799"/>
            <a:chExt cx="3723860" cy="616940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8AD15E36-7F5E-1DC8-1915-E354C85F56FB}"/>
                </a:ext>
              </a:extLst>
            </p:cNvPr>
            <p:cNvSpPr txBox="1"/>
            <p:nvPr/>
          </p:nvSpPr>
          <p:spPr>
            <a:xfrm>
              <a:off x="7920382" y="1320799"/>
              <a:ext cx="32997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In linear contextual bandit, </a:t>
              </a:r>
            </a:p>
          </p:txBody>
        </p:sp>
        <p:pic>
          <p:nvPicPr>
            <p:cNvPr id="113" name="Picture 112">
              <a:extLst>
                <a:ext uri="{FF2B5EF4-FFF2-40B4-BE49-F238E27FC236}">
                  <a16:creationId xmlns:a16="http://schemas.microsoft.com/office/drawing/2014/main" id="{3A49BBDD-1E0C-F6FE-5417-E37A9423C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995882" y="1609860"/>
              <a:ext cx="2786971" cy="327879"/>
            </a:xfrm>
            <a:prstGeom prst="rect">
              <a:avLst/>
            </a:prstGeom>
          </p:spPr>
        </p:pic>
        <p:pic>
          <p:nvPicPr>
            <p:cNvPr id="116" name="Picture 8" descr="Download Paper Clipart Note Taking - Clip Art Take Note - Full ...">
              <a:extLst>
                <a:ext uri="{FF2B5EF4-FFF2-40B4-BE49-F238E27FC236}">
                  <a16:creationId xmlns:a16="http://schemas.microsoft.com/office/drawing/2014/main" id="{5B3A50A7-D4AA-6DCE-9D54-482C01DF2D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96313" y="1453564"/>
              <a:ext cx="433318" cy="442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BC2AB9FA-615F-B133-2B79-27164AE0161A}"/>
              </a:ext>
            </a:extLst>
          </p:cNvPr>
          <p:cNvGrpSpPr/>
          <p:nvPr/>
        </p:nvGrpSpPr>
        <p:grpSpPr>
          <a:xfrm>
            <a:off x="6997149" y="3578089"/>
            <a:ext cx="3829877" cy="395835"/>
            <a:chOff x="8004314" y="3609010"/>
            <a:chExt cx="3829877" cy="395835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54D021A-0E87-B6CB-538A-996293923D1B}"/>
                </a:ext>
              </a:extLst>
            </p:cNvPr>
            <p:cNvSpPr txBox="1"/>
            <p:nvPr/>
          </p:nvSpPr>
          <p:spPr>
            <a:xfrm>
              <a:off x="8335617" y="3635513"/>
              <a:ext cx="34985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Encourage underestimated arms</a:t>
              </a:r>
            </a:p>
          </p:txBody>
        </p: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08BF66DA-91BE-3894-4764-D8489F20EB95}"/>
                </a:ext>
              </a:extLst>
            </p:cNvPr>
            <p:cNvCxnSpPr>
              <a:stCxn id="53" idx="1"/>
            </p:cNvCxnSpPr>
            <p:nvPr/>
          </p:nvCxnSpPr>
          <p:spPr>
            <a:xfrm flipH="1" flipV="1">
              <a:off x="8004314" y="3609010"/>
              <a:ext cx="331303" cy="211169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A0906529-D4A5-4198-4A41-8D3FA41BB6F9}"/>
              </a:ext>
            </a:extLst>
          </p:cNvPr>
          <p:cNvCxnSpPr/>
          <p:nvPr/>
        </p:nvCxnSpPr>
        <p:spPr>
          <a:xfrm flipV="1">
            <a:off x="9678504" y="3343965"/>
            <a:ext cx="129429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Picture 50">
            <a:extLst>
              <a:ext uri="{FF2B5EF4-FFF2-40B4-BE49-F238E27FC236}">
                <a16:creationId xmlns:a16="http://schemas.microsoft.com/office/drawing/2014/main" id="{E2FE397D-C966-64A1-8C22-489EF15DFAD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05910" y="3176929"/>
            <a:ext cx="2395203" cy="401776"/>
          </a:xfrm>
          <a:prstGeom prst="rect">
            <a:avLst/>
          </a:prstGeom>
        </p:spPr>
      </p:pic>
      <p:pic>
        <p:nvPicPr>
          <p:cNvPr id="136" name="Picture 135">
            <a:extLst>
              <a:ext uri="{FF2B5EF4-FFF2-40B4-BE49-F238E27FC236}">
                <a16:creationId xmlns:a16="http://schemas.microsoft.com/office/drawing/2014/main" id="{E0BA2854-0F9F-B044-8BB5-05485C13A2D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120677" y="4391371"/>
            <a:ext cx="461828" cy="344745"/>
          </a:xfrm>
          <a:prstGeom prst="rect">
            <a:avLst/>
          </a:prstGeom>
        </p:spPr>
      </p:pic>
      <p:grpSp>
        <p:nvGrpSpPr>
          <p:cNvPr id="46" name="Group 45">
            <a:extLst>
              <a:ext uri="{FF2B5EF4-FFF2-40B4-BE49-F238E27FC236}">
                <a16:creationId xmlns:a16="http://schemas.microsoft.com/office/drawing/2014/main" id="{B1A7CDBF-BEF3-ADAB-BD8B-19B73C0888D8}"/>
              </a:ext>
            </a:extLst>
          </p:cNvPr>
          <p:cNvGrpSpPr/>
          <p:nvPr/>
        </p:nvGrpSpPr>
        <p:grpSpPr>
          <a:xfrm>
            <a:off x="2411896" y="3894449"/>
            <a:ext cx="1170609" cy="1220891"/>
            <a:chOff x="2411896" y="3894449"/>
            <a:chExt cx="1170609" cy="1220891"/>
          </a:xfrm>
        </p:grpSpPr>
        <p:grpSp>
          <p:nvGrpSpPr>
            <p:cNvPr id="140" name="Group 139">
              <a:extLst>
                <a:ext uri="{FF2B5EF4-FFF2-40B4-BE49-F238E27FC236}">
                  <a16:creationId xmlns:a16="http://schemas.microsoft.com/office/drawing/2014/main" id="{F7B4A3F6-7C56-6385-74E1-1FAE7C7C2BF7}"/>
                </a:ext>
              </a:extLst>
            </p:cNvPr>
            <p:cNvGrpSpPr/>
            <p:nvPr/>
          </p:nvGrpSpPr>
          <p:grpSpPr>
            <a:xfrm>
              <a:off x="2411896" y="4042395"/>
              <a:ext cx="528982" cy="352286"/>
              <a:chOff x="2411896" y="4042395"/>
              <a:chExt cx="528982" cy="352286"/>
            </a:xfrm>
          </p:grpSpPr>
          <p:cxnSp>
            <p:nvCxnSpPr>
              <p:cNvPr id="141" name="Straight Connector 140">
                <a:extLst>
                  <a:ext uri="{FF2B5EF4-FFF2-40B4-BE49-F238E27FC236}">
                    <a16:creationId xmlns:a16="http://schemas.microsoft.com/office/drawing/2014/main" id="{4ACAC3A9-206A-7456-3220-B3FA2C42A3BD}"/>
                  </a:ext>
                </a:extLst>
              </p:cNvPr>
              <p:cNvCxnSpPr/>
              <p:nvPr/>
            </p:nvCxnSpPr>
            <p:spPr>
              <a:xfrm>
                <a:off x="2712278" y="4099339"/>
                <a:ext cx="2286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42" name="Picture 141">
                <a:extLst>
                  <a:ext uri="{FF2B5EF4-FFF2-40B4-BE49-F238E27FC236}">
                    <a16:creationId xmlns:a16="http://schemas.microsoft.com/office/drawing/2014/main" id="{4E3DAD65-5918-A35B-5C7C-D16D2FC991E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411896" y="4042395"/>
                <a:ext cx="272523" cy="352286"/>
              </a:xfrm>
              <a:prstGeom prst="rect">
                <a:avLst/>
              </a:prstGeom>
            </p:spPr>
          </p:pic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DE980B3E-BA83-B8D2-5E04-614EAF955010}"/>
                </a:ext>
              </a:extLst>
            </p:cNvPr>
            <p:cNvGrpSpPr/>
            <p:nvPr/>
          </p:nvGrpSpPr>
          <p:grpSpPr>
            <a:xfrm>
              <a:off x="2593009" y="3953566"/>
              <a:ext cx="989496" cy="1161774"/>
              <a:chOff x="2593009" y="3953566"/>
              <a:chExt cx="989496" cy="1161774"/>
            </a:xfrm>
          </p:grpSpPr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59315B4B-C947-5DF1-92CB-1B148B3FE87A}"/>
                  </a:ext>
                </a:extLst>
              </p:cNvPr>
              <p:cNvGrpSpPr/>
              <p:nvPr/>
            </p:nvGrpSpPr>
            <p:grpSpPr>
              <a:xfrm>
                <a:off x="2690191" y="3953566"/>
                <a:ext cx="841587" cy="1161774"/>
                <a:chOff x="3697356" y="3984487"/>
                <a:chExt cx="841587" cy="1161774"/>
              </a:xfrm>
            </p:grpSpPr>
            <p:pic>
              <p:nvPicPr>
                <p:cNvPr id="107" name="Picture 106">
                  <a:extLst>
                    <a:ext uri="{FF2B5EF4-FFF2-40B4-BE49-F238E27FC236}">
                      <a16:creationId xmlns:a16="http://schemas.microsoft.com/office/drawing/2014/main" id="{AACEFA14-2052-0F10-8C91-4DC90A66AC7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3865218" y="4156626"/>
                  <a:ext cx="673725" cy="259600"/>
                </a:xfrm>
                <a:prstGeom prst="rect">
                  <a:avLst/>
                </a:prstGeom>
              </p:spPr>
            </p:pic>
            <p:grpSp>
              <p:nvGrpSpPr>
                <p:cNvPr id="108" name="Group 107">
                  <a:extLst>
                    <a:ext uri="{FF2B5EF4-FFF2-40B4-BE49-F238E27FC236}">
                      <a16:creationId xmlns:a16="http://schemas.microsoft.com/office/drawing/2014/main" id="{08826E58-F72A-98AE-AA1B-5A00A03F6A9D}"/>
                    </a:ext>
                  </a:extLst>
                </p:cNvPr>
                <p:cNvGrpSpPr/>
                <p:nvPr/>
              </p:nvGrpSpPr>
              <p:grpSpPr>
                <a:xfrm>
                  <a:off x="3697356" y="3984487"/>
                  <a:ext cx="283155" cy="1161774"/>
                  <a:chOff x="3697356" y="3984487"/>
                  <a:chExt cx="283155" cy="1161774"/>
                </a:xfrm>
              </p:grpSpPr>
              <p:cxnSp>
                <p:nvCxnSpPr>
                  <p:cNvPr id="111" name="Straight Connector 110">
                    <a:extLst>
                      <a:ext uri="{FF2B5EF4-FFF2-40B4-BE49-F238E27FC236}">
                        <a16:creationId xmlns:a16="http://schemas.microsoft.com/office/drawing/2014/main" id="{8F5C7EA0-2FDE-B548-DBFD-A7F204A27E7C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3706191" y="3988904"/>
                    <a:ext cx="274320" cy="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2" name="Straight Connector 111">
                    <a:extLst>
                      <a:ext uri="{FF2B5EF4-FFF2-40B4-BE49-F238E27FC236}">
                        <a16:creationId xmlns:a16="http://schemas.microsoft.com/office/drawing/2014/main" id="{D0694E9A-E126-A61C-BFDD-4B0987429853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3838109" y="3984487"/>
                    <a:ext cx="604" cy="579972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5" name="Straight Connector 114">
                    <a:extLst>
                      <a:ext uri="{FF2B5EF4-FFF2-40B4-BE49-F238E27FC236}">
                        <a16:creationId xmlns:a16="http://schemas.microsoft.com/office/drawing/2014/main" id="{94634429-27A9-E0F9-4361-FF14EEDB1EBD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3840145" y="4559748"/>
                    <a:ext cx="604" cy="579972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1" name="Straight Connector 120">
                    <a:extLst>
                      <a:ext uri="{FF2B5EF4-FFF2-40B4-BE49-F238E27FC236}">
                        <a16:creationId xmlns:a16="http://schemas.microsoft.com/office/drawing/2014/main" id="{5C201974-5F8F-FE22-3628-370B6144E9A6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3697356" y="5146261"/>
                    <a:ext cx="274320" cy="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147" name="Straight Connector 146">
                <a:extLst>
                  <a:ext uri="{FF2B5EF4-FFF2-40B4-BE49-F238E27FC236}">
                    <a16:creationId xmlns:a16="http://schemas.microsoft.com/office/drawing/2014/main" id="{CB1BE3E6-09D8-426E-DC7F-B2EDCD4A388A}"/>
                  </a:ext>
                </a:extLst>
              </p:cNvPr>
              <p:cNvCxnSpPr/>
              <p:nvPr/>
            </p:nvCxnSpPr>
            <p:spPr>
              <a:xfrm flipV="1">
                <a:off x="2593009" y="4532244"/>
                <a:ext cx="472661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51" name="Picture 150">
                <a:extLst>
                  <a:ext uri="{FF2B5EF4-FFF2-40B4-BE49-F238E27FC236}">
                    <a16:creationId xmlns:a16="http://schemas.microsoft.com/office/drawing/2014/main" id="{8AD50CFF-20EC-5D0A-D641-14287ABA199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3120677" y="4391371"/>
                <a:ext cx="461828" cy="344745"/>
              </a:xfrm>
              <a:prstGeom prst="rect">
                <a:avLst/>
              </a:prstGeom>
            </p:spPr>
          </p:pic>
        </p:grpSp>
        <p:sp>
          <p:nvSpPr>
            <p:cNvPr id="153" name="Oval 152">
              <a:extLst>
                <a:ext uri="{FF2B5EF4-FFF2-40B4-BE49-F238E27FC236}">
                  <a16:creationId xmlns:a16="http://schemas.microsoft.com/office/drawing/2014/main" id="{92D28B5C-3BF3-BD31-FBFE-6E7F8B39DD2C}"/>
                </a:ext>
              </a:extLst>
            </p:cNvPr>
            <p:cNvSpPr/>
            <p:nvPr/>
          </p:nvSpPr>
          <p:spPr>
            <a:xfrm>
              <a:off x="2771395" y="3894449"/>
              <a:ext cx="119269" cy="11926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652ED4BC-0B1C-5DD4-6368-1F945B845543}"/>
              </a:ext>
            </a:extLst>
          </p:cNvPr>
          <p:cNvGrpSpPr/>
          <p:nvPr/>
        </p:nvGrpSpPr>
        <p:grpSpPr>
          <a:xfrm>
            <a:off x="3774298" y="3606317"/>
            <a:ext cx="1176251" cy="1492659"/>
            <a:chOff x="3774298" y="3606317"/>
            <a:chExt cx="1176251" cy="1492659"/>
          </a:xfrm>
        </p:grpSpPr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45CFC06A-607F-9AF9-71A7-47F7002655A9}"/>
                </a:ext>
              </a:extLst>
            </p:cNvPr>
            <p:cNvGrpSpPr/>
            <p:nvPr/>
          </p:nvGrpSpPr>
          <p:grpSpPr>
            <a:xfrm>
              <a:off x="4066377" y="3653183"/>
              <a:ext cx="869776" cy="1445793"/>
              <a:chOff x="5073542" y="3684104"/>
              <a:chExt cx="869776" cy="1445793"/>
            </a:xfrm>
          </p:grpSpPr>
          <p:grpSp>
            <p:nvGrpSpPr>
              <p:cNvPr id="123" name="Group 122">
                <a:extLst>
                  <a:ext uri="{FF2B5EF4-FFF2-40B4-BE49-F238E27FC236}">
                    <a16:creationId xmlns:a16="http://schemas.microsoft.com/office/drawing/2014/main" id="{7C6B07C9-ABFC-7513-C971-9B26DB166557}"/>
                  </a:ext>
                </a:extLst>
              </p:cNvPr>
              <p:cNvGrpSpPr/>
              <p:nvPr/>
            </p:nvGrpSpPr>
            <p:grpSpPr>
              <a:xfrm>
                <a:off x="5073542" y="3684104"/>
                <a:ext cx="283845" cy="1445793"/>
                <a:chOff x="5073542" y="3684104"/>
                <a:chExt cx="283845" cy="1445793"/>
              </a:xfrm>
            </p:grpSpPr>
            <p:cxnSp>
              <p:nvCxnSpPr>
                <p:cNvPr id="125" name="Straight Connector 124">
                  <a:extLst>
                    <a:ext uri="{FF2B5EF4-FFF2-40B4-BE49-F238E27FC236}">
                      <a16:creationId xmlns:a16="http://schemas.microsoft.com/office/drawing/2014/main" id="{EDA73AE7-6721-C3F4-A6BA-2404E5803084}"/>
                    </a:ext>
                  </a:extLst>
                </p:cNvPr>
                <p:cNvCxnSpPr/>
                <p:nvPr/>
              </p:nvCxnSpPr>
              <p:spPr>
                <a:xfrm flipV="1">
                  <a:off x="5083067" y="3698900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6" name="Straight Connector 125">
                  <a:extLst>
                    <a:ext uri="{FF2B5EF4-FFF2-40B4-BE49-F238E27FC236}">
                      <a16:creationId xmlns:a16="http://schemas.microsoft.com/office/drawing/2014/main" id="{99937BEA-A69F-A332-4159-824EC03289D0}"/>
                    </a:ext>
                  </a:extLst>
                </p:cNvPr>
                <p:cNvCxnSpPr/>
                <p:nvPr/>
              </p:nvCxnSpPr>
              <p:spPr>
                <a:xfrm>
                  <a:off x="5221357" y="3684104"/>
                  <a:ext cx="1493" cy="721341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Connector 126">
                  <a:extLst>
                    <a:ext uri="{FF2B5EF4-FFF2-40B4-BE49-F238E27FC236}">
                      <a16:creationId xmlns:a16="http://schemas.microsoft.com/office/drawing/2014/main" id="{2B10F3E0-16CE-27D9-4828-A9FE41B5BD87}"/>
                    </a:ext>
                  </a:extLst>
                </p:cNvPr>
                <p:cNvCxnSpPr/>
                <p:nvPr/>
              </p:nvCxnSpPr>
              <p:spPr>
                <a:xfrm>
                  <a:off x="5221357" y="4408556"/>
                  <a:ext cx="1493" cy="721341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Connector 127">
                  <a:extLst>
                    <a:ext uri="{FF2B5EF4-FFF2-40B4-BE49-F238E27FC236}">
                      <a16:creationId xmlns:a16="http://schemas.microsoft.com/office/drawing/2014/main" id="{AE5DD42B-FE85-F2D5-4ED9-74BFE5415CAC}"/>
                    </a:ext>
                  </a:extLst>
                </p:cNvPr>
                <p:cNvCxnSpPr/>
                <p:nvPr/>
              </p:nvCxnSpPr>
              <p:spPr>
                <a:xfrm flipV="1">
                  <a:off x="5073542" y="5120506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24" name="Picture 123">
                <a:extLst>
                  <a:ext uri="{FF2B5EF4-FFF2-40B4-BE49-F238E27FC236}">
                    <a16:creationId xmlns:a16="http://schemas.microsoft.com/office/drawing/2014/main" id="{767D41F5-C593-5161-C288-C7960BD402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5281457" y="4031729"/>
                <a:ext cx="661861" cy="256003"/>
              </a:xfrm>
              <a:prstGeom prst="rect">
                <a:avLst/>
              </a:prstGeom>
            </p:spPr>
          </p:pic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D1E675D4-862C-CF5D-D54B-A966C9FCAB33}"/>
                </a:ext>
              </a:extLst>
            </p:cNvPr>
            <p:cNvGrpSpPr/>
            <p:nvPr/>
          </p:nvGrpSpPr>
          <p:grpSpPr>
            <a:xfrm>
              <a:off x="3774298" y="4588026"/>
              <a:ext cx="553984" cy="340667"/>
              <a:chOff x="3774298" y="4588026"/>
              <a:chExt cx="553984" cy="340667"/>
            </a:xfrm>
          </p:grpSpPr>
          <p:pic>
            <p:nvPicPr>
              <p:cNvPr id="145" name="Picture 144">
                <a:extLst>
                  <a:ext uri="{FF2B5EF4-FFF2-40B4-BE49-F238E27FC236}">
                    <a16:creationId xmlns:a16="http://schemas.microsoft.com/office/drawing/2014/main" id="{EFB60116-B9E3-DE84-1D63-35DAEDDE1D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3774298" y="4588026"/>
                <a:ext cx="295673" cy="340667"/>
              </a:xfrm>
              <a:prstGeom prst="rect">
                <a:avLst/>
              </a:prstGeom>
            </p:spPr>
          </p:pic>
          <p:cxnSp>
            <p:nvCxnSpPr>
              <p:cNvPr id="146" name="Straight Connector 145">
                <a:extLst>
                  <a:ext uri="{FF2B5EF4-FFF2-40B4-BE49-F238E27FC236}">
                    <a16:creationId xmlns:a16="http://schemas.microsoft.com/office/drawing/2014/main" id="{9052EA5F-74CC-1998-4AB5-32D86D025DAA}"/>
                  </a:ext>
                </a:extLst>
              </p:cNvPr>
              <p:cNvCxnSpPr/>
              <p:nvPr/>
            </p:nvCxnSpPr>
            <p:spPr>
              <a:xfrm>
                <a:off x="4099682" y="4716359"/>
                <a:ext cx="2286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8" name="Straight Connector 147">
              <a:extLst>
                <a:ext uri="{FF2B5EF4-FFF2-40B4-BE49-F238E27FC236}">
                  <a16:creationId xmlns:a16="http://schemas.microsoft.com/office/drawing/2014/main" id="{B5B46173-A7A3-D31E-C0CD-F8089E0A9D4A}"/>
                </a:ext>
              </a:extLst>
            </p:cNvPr>
            <p:cNvCxnSpPr/>
            <p:nvPr/>
          </p:nvCxnSpPr>
          <p:spPr>
            <a:xfrm flipV="1">
              <a:off x="3967936" y="4371097"/>
              <a:ext cx="472661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2" name="Picture 151">
              <a:extLst>
                <a:ext uri="{FF2B5EF4-FFF2-40B4-BE49-F238E27FC236}">
                  <a16:creationId xmlns:a16="http://schemas.microsoft.com/office/drawing/2014/main" id="{4CB1DA7A-3251-FD8A-76F2-359E945BA1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4526068" y="4270957"/>
              <a:ext cx="424481" cy="312118"/>
            </a:xfrm>
            <a:prstGeom prst="rect">
              <a:avLst/>
            </a:prstGeom>
          </p:spPr>
        </p:pic>
        <p:sp>
          <p:nvSpPr>
            <p:cNvPr id="154" name="Oval 153">
              <a:extLst>
                <a:ext uri="{FF2B5EF4-FFF2-40B4-BE49-F238E27FC236}">
                  <a16:creationId xmlns:a16="http://schemas.microsoft.com/office/drawing/2014/main" id="{D72A4A99-DDF1-227A-74FB-3C02B4F85896}"/>
                </a:ext>
              </a:extLst>
            </p:cNvPr>
            <p:cNvSpPr/>
            <p:nvPr/>
          </p:nvSpPr>
          <p:spPr>
            <a:xfrm>
              <a:off x="4150139" y="3606317"/>
              <a:ext cx="119269" cy="11926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21507CB-C71E-C928-3BAC-CD773571427C}"/>
              </a:ext>
            </a:extLst>
          </p:cNvPr>
          <p:cNvGrpSpPr/>
          <p:nvPr/>
        </p:nvGrpSpPr>
        <p:grpSpPr>
          <a:xfrm>
            <a:off x="6363245" y="4469336"/>
            <a:ext cx="1391583" cy="637127"/>
            <a:chOff x="6363245" y="4469336"/>
            <a:chExt cx="1391583" cy="637127"/>
          </a:xfrm>
        </p:grpSpPr>
        <p:grpSp>
          <p:nvGrpSpPr>
            <p:cNvPr id="129" name="Group 128">
              <a:extLst>
                <a:ext uri="{FF2B5EF4-FFF2-40B4-BE49-F238E27FC236}">
                  <a16:creationId xmlns:a16="http://schemas.microsoft.com/office/drawing/2014/main" id="{3C822796-55E4-D201-1CC6-8BE7A5F3BC6F}"/>
                </a:ext>
              </a:extLst>
            </p:cNvPr>
            <p:cNvGrpSpPr/>
            <p:nvPr/>
          </p:nvGrpSpPr>
          <p:grpSpPr>
            <a:xfrm>
              <a:off x="6745170" y="4499837"/>
              <a:ext cx="1009658" cy="606626"/>
              <a:chOff x="7752335" y="4530758"/>
              <a:chExt cx="1009658" cy="606626"/>
            </a:xfrm>
          </p:grpSpPr>
          <p:grpSp>
            <p:nvGrpSpPr>
              <p:cNvPr id="130" name="Group 129">
                <a:extLst>
                  <a:ext uri="{FF2B5EF4-FFF2-40B4-BE49-F238E27FC236}">
                    <a16:creationId xmlns:a16="http://schemas.microsoft.com/office/drawing/2014/main" id="{6BAC5A1C-1F0A-E899-1B31-0822FFFB7380}"/>
                  </a:ext>
                </a:extLst>
              </p:cNvPr>
              <p:cNvGrpSpPr/>
              <p:nvPr/>
            </p:nvGrpSpPr>
            <p:grpSpPr>
              <a:xfrm>
                <a:off x="7752335" y="4583871"/>
                <a:ext cx="284241" cy="553513"/>
                <a:chOff x="7752335" y="4583871"/>
                <a:chExt cx="284241" cy="553513"/>
              </a:xfrm>
            </p:grpSpPr>
            <p:cxnSp>
              <p:nvCxnSpPr>
                <p:cNvPr id="132" name="Straight Connector 131">
                  <a:extLst>
                    <a:ext uri="{FF2B5EF4-FFF2-40B4-BE49-F238E27FC236}">
                      <a16:creationId xmlns:a16="http://schemas.microsoft.com/office/drawing/2014/main" id="{3B678479-E2C5-1DA7-E4AF-AF3C69666E77}"/>
                    </a:ext>
                  </a:extLst>
                </p:cNvPr>
                <p:cNvCxnSpPr/>
                <p:nvPr/>
              </p:nvCxnSpPr>
              <p:spPr>
                <a:xfrm>
                  <a:off x="7896121" y="4583871"/>
                  <a:ext cx="1" cy="271463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Straight Connector 132">
                  <a:extLst>
                    <a:ext uri="{FF2B5EF4-FFF2-40B4-BE49-F238E27FC236}">
                      <a16:creationId xmlns:a16="http://schemas.microsoft.com/office/drawing/2014/main" id="{FE1E1134-58D3-FB3C-7F44-B8214126AC9D}"/>
                    </a:ext>
                  </a:extLst>
                </p:cNvPr>
                <p:cNvCxnSpPr/>
                <p:nvPr/>
              </p:nvCxnSpPr>
              <p:spPr>
                <a:xfrm flipH="1">
                  <a:off x="7892550" y="4863064"/>
                  <a:ext cx="2175" cy="27432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4" name="Straight Connector 133">
                  <a:extLst>
                    <a:ext uri="{FF2B5EF4-FFF2-40B4-BE49-F238E27FC236}">
                      <a16:creationId xmlns:a16="http://schemas.microsoft.com/office/drawing/2014/main" id="{5A2A3D86-8AAA-E15F-6516-D357F43FDEE1}"/>
                    </a:ext>
                  </a:extLst>
                </p:cNvPr>
                <p:cNvCxnSpPr/>
                <p:nvPr/>
              </p:nvCxnSpPr>
              <p:spPr>
                <a:xfrm flipV="1">
                  <a:off x="7762256" y="5129449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5" name="Straight Connector 134">
                  <a:extLst>
                    <a:ext uri="{FF2B5EF4-FFF2-40B4-BE49-F238E27FC236}">
                      <a16:creationId xmlns:a16="http://schemas.microsoft.com/office/drawing/2014/main" id="{166D5DA7-5CEF-4D65-F29E-5BEF962F5D0B}"/>
                    </a:ext>
                  </a:extLst>
                </p:cNvPr>
                <p:cNvCxnSpPr/>
                <p:nvPr/>
              </p:nvCxnSpPr>
              <p:spPr>
                <a:xfrm flipV="1">
                  <a:off x="7752335" y="4589303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31" name="Picture 130">
                <a:extLst>
                  <a:ext uri="{FF2B5EF4-FFF2-40B4-BE49-F238E27FC236}">
                    <a16:creationId xmlns:a16="http://schemas.microsoft.com/office/drawing/2014/main" id="{1BCCC753-3FBD-3073-9C77-BE5D52FE53A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8066965" y="4530758"/>
                <a:ext cx="695028" cy="245304"/>
              </a:xfrm>
              <a:prstGeom prst="rect">
                <a:avLst/>
              </a:prstGeom>
            </p:spPr>
          </p:pic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A0CF449D-41B1-7294-74D8-1861FF375FE1}"/>
                </a:ext>
              </a:extLst>
            </p:cNvPr>
            <p:cNvGrpSpPr/>
            <p:nvPr/>
          </p:nvGrpSpPr>
          <p:grpSpPr>
            <a:xfrm>
              <a:off x="6363245" y="4469336"/>
              <a:ext cx="640389" cy="340180"/>
              <a:chOff x="6363245" y="4469336"/>
              <a:chExt cx="640389" cy="340180"/>
            </a:xfrm>
          </p:grpSpPr>
          <p:pic>
            <p:nvPicPr>
              <p:cNvPr id="143" name="Picture 142">
                <a:extLst>
                  <a:ext uri="{FF2B5EF4-FFF2-40B4-BE49-F238E27FC236}">
                    <a16:creationId xmlns:a16="http://schemas.microsoft.com/office/drawing/2014/main" id="{BD092759-36C8-62D4-7935-10D0057692F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6363245" y="4469336"/>
                <a:ext cx="364920" cy="340180"/>
              </a:xfrm>
              <a:prstGeom prst="rect">
                <a:avLst/>
              </a:prstGeom>
            </p:spPr>
          </p:pic>
          <p:cxnSp>
            <p:nvCxnSpPr>
              <p:cNvPr id="144" name="Straight Connector 143">
                <a:extLst>
                  <a:ext uri="{FF2B5EF4-FFF2-40B4-BE49-F238E27FC236}">
                    <a16:creationId xmlns:a16="http://schemas.microsoft.com/office/drawing/2014/main" id="{048D1419-F038-8BD2-871F-CF6646DD48B6}"/>
                  </a:ext>
                </a:extLst>
              </p:cNvPr>
              <p:cNvCxnSpPr/>
              <p:nvPr/>
            </p:nvCxnSpPr>
            <p:spPr>
              <a:xfrm>
                <a:off x="6775034" y="4728886"/>
                <a:ext cx="228600" cy="0"/>
              </a:xfrm>
              <a:prstGeom prst="line">
                <a:avLst/>
              </a:prstGeom>
              <a:ln w="28575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49" name="Straight Connector 148">
              <a:extLst>
                <a:ext uri="{FF2B5EF4-FFF2-40B4-BE49-F238E27FC236}">
                  <a16:creationId xmlns:a16="http://schemas.microsoft.com/office/drawing/2014/main" id="{EB254751-1F8E-5A5E-A0E8-78EBD84CC446}"/>
                </a:ext>
              </a:extLst>
            </p:cNvPr>
            <p:cNvCxnSpPr/>
            <p:nvPr/>
          </p:nvCxnSpPr>
          <p:spPr>
            <a:xfrm flipV="1">
              <a:off x="6657189" y="4824561"/>
              <a:ext cx="472661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0" name="Picture 149">
              <a:extLst>
                <a:ext uri="{FF2B5EF4-FFF2-40B4-BE49-F238E27FC236}">
                  <a16:creationId xmlns:a16="http://schemas.microsoft.com/office/drawing/2014/main" id="{E9CE55AD-2051-A450-5C76-CD0A9F9A07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7171107" y="4744392"/>
              <a:ext cx="565575" cy="343385"/>
            </a:xfrm>
            <a:prstGeom prst="rect">
              <a:avLst/>
            </a:prstGeom>
          </p:spPr>
        </p:pic>
        <p:sp>
          <p:nvSpPr>
            <p:cNvPr id="155" name="Oval 154">
              <a:extLst>
                <a:ext uri="{FF2B5EF4-FFF2-40B4-BE49-F238E27FC236}">
                  <a16:creationId xmlns:a16="http://schemas.microsoft.com/office/drawing/2014/main" id="{012FB0FB-8377-61ED-2653-CC99AD0900B4}"/>
                </a:ext>
              </a:extLst>
            </p:cNvPr>
            <p:cNvSpPr/>
            <p:nvPr/>
          </p:nvSpPr>
          <p:spPr>
            <a:xfrm>
              <a:off x="6836558" y="4497977"/>
              <a:ext cx="119269" cy="119269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56" name="Straight Arrow Connector 155">
            <a:extLst>
              <a:ext uri="{FF2B5EF4-FFF2-40B4-BE49-F238E27FC236}">
                <a16:creationId xmlns:a16="http://schemas.microsoft.com/office/drawing/2014/main" id="{ACB95B5A-816F-4834-3BB3-79ABCF901E9C}"/>
              </a:ext>
            </a:extLst>
          </p:cNvPr>
          <p:cNvCxnSpPr/>
          <p:nvPr/>
        </p:nvCxnSpPr>
        <p:spPr>
          <a:xfrm>
            <a:off x="6126922" y="3662018"/>
            <a:ext cx="1136763" cy="76831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8" name="Group 57">
            <a:extLst>
              <a:ext uri="{FF2B5EF4-FFF2-40B4-BE49-F238E27FC236}">
                <a16:creationId xmlns:a16="http://schemas.microsoft.com/office/drawing/2014/main" id="{2262CE5A-F936-8C6C-7DCE-57EE4E240A8E}"/>
              </a:ext>
            </a:extLst>
          </p:cNvPr>
          <p:cNvGrpSpPr/>
          <p:nvPr/>
        </p:nvGrpSpPr>
        <p:grpSpPr>
          <a:xfrm>
            <a:off x="3538331" y="2672080"/>
            <a:ext cx="3645107" cy="2092008"/>
            <a:chOff x="3538331" y="2672080"/>
            <a:chExt cx="3645107" cy="2092008"/>
          </a:xfrm>
        </p:grpSpPr>
        <p:cxnSp>
          <p:nvCxnSpPr>
            <p:cNvPr id="95" name="Straight Arrow Connector 94">
              <a:extLst>
                <a:ext uri="{FF2B5EF4-FFF2-40B4-BE49-F238E27FC236}">
                  <a16:creationId xmlns:a16="http://schemas.microsoft.com/office/drawing/2014/main" id="{81721DB6-C2FB-60B1-340B-8F4C3858D762}"/>
                </a:ext>
              </a:extLst>
            </p:cNvPr>
            <p:cNvCxnSpPr>
              <a:stCxn id="87" idx="2"/>
              <a:endCxn id="152" idx="0"/>
            </p:cNvCxnSpPr>
            <p:nvPr/>
          </p:nvCxnSpPr>
          <p:spPr>
            <a:xfrm>
              <a:off x="4420564" y="3181356"/>
              <a:ext cx="317745" cy="108960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8DE44CA0-2AAC-B948-05D2-4A400C4F2D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3681615" y="2672080"/>
              <a:ext cx="1477898" cy="509276"/>
            </a:xfrm>
            <a:prstGeom prst="rect">
              <a:avLst/>
            </a:prstGeom>
          </p:spPr>
        </p:pic>
        <p:cxnSp>
          <p:nvCxnSpPr>
            <p:cNvPr id="89" name="Straight Arrow Connector 88">
              <a:extLst>
                <a:ext uri="{FF2B5EF4-FFF2-40B4-BE49-F238E27FC236}">
                  <a16:creationId xmlns:a16="http://schemas.microsoft.com/office/drawing/2014/main" id="{5EA98B74-C409-9617-EC28-5CE7A8506DC2}"/>
                </a:ext>
              </a:extLst>
            </p:cNvPr>
            <p:cNvCxnSpPr/>
            <p:nvPr/>
          </p:nvCxnSpPr>
          <p:spPr>
            <a:xfrm flipH="1">
              <a:off x="3538331" y="3211443"/>
              <a:ext cx="724452" cy="121478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Arrow Connector 95">
              <a:extLst>
                <a:ext uri="{FF2B5EF4-FFF2-40B4-BE49-F238E27FC236}">
                  <a16:creationId xmlns:a16="http://schemas.microsoft.com/office/drawing/2014/main" id="{B705BB05-EF48-4006-51A2-5C92648DB5D6}"/>
                </a:ext>
              </a:extLst>
            </p:cNvPr>
            <p:cNvCxnSpPr/>
            <p:nvPr/>
          </p:nvCxnSpPr>
          <p:spPr>
            <a:xfrm>
              <a:off x="4647096" y="3162852"/>
              <a:ext cx="2536342" cy="160123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05CD6D0-A92A-596E-060B-B668F4D68FC0}"/>
              </a:ext>
            </a:extLst>
          </p:cNvPr>
          <p:cNvGrpSpPr/>
          <p:nvPr/>
        </p:nvGrpSpPr>
        <p:grpSpPr>
          <a:xfrm>
            <a:off x="7474225" y="2111512"/>
            <a:ext cx="4053584" cy="778886"/>
            <a:chOff x="7474225" y="2111512"/>
            <a:chExt cx="4053584" cy="778886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B1CCF1C-7D14-B160-D7B7-F007B2F7D07C}"/>
                </a:ext>
              </a:extLst>
            </p:cNvPr>
            <p:cNvSpPr txBox="1"/>
            <p:nvPr/>
          </p:nvSpPr>
          <p:spPr>
            <a:xfrm>
              <a:off x="7474225" y="2111512"/>
              <a:ext cx="27166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Confidence ellipsoid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6ACE6574-F2D1-9057-BDD1-5C18D6D0BF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7610901" y="2411529"/>
              <a:ext cx="3916908" cy="478869"/>
            </a:xfrm>
            <a:prstGeom prst="rect">
              <a:avLst/>
            </a:prstGeom>
          </p:spPr>
        </p:pic>
      </p:grp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B47DDF-8AB7-C85A-0D21-20A197FEF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411463498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6F4EDB-4D92-58A5-2D4C-ABB25043C6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28C529D-A0A8-160A-707D-171BC9FA1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3838" y="3571872"/>
            <a:ext cx="3986230" cy="58051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A52CF5-A9F6-881D-8F4B-B8E5126112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Recap:</a:t>
            </a:r>
            <a:r>
              <a:rPr lang="zh-CN" altLang="en-US" dirty="0"/>
              <a:t> </a:t>
            </a:r>
            <a:r>
              <a:rPr lang="en-US" altLang="zh-CN" dirty="0"/>
              <a:t>p</a:t>
            </a:r>
            <a:r>
              <a:rPr lang="en-US" dirty="0"/>
              <a:t>osterior sampling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8E01E8-77A6-E9EB-D992-1F78D07A43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Thompson sampling [AG13]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0357D3-8C1F-C0B0-9678-011E1AA5A7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B1E9A8-6F5A-21A2-6F59-4F53D7560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39</a:t>
            </a:fld>
            <a:endParaRPr lang="en-US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BF854BE-1996-3CDB-56FA-025365FFA909}"/>
              </a:ext>
            </a:extLst>
          </p:cNvPr>
          <p:cNvGrpSpPr/>
          <p:nvPr/>
        </p:nvGrpSpPr>
        <p:grpSpPr>
          <a:xfrm>
            <a:off x="2645325" y="5298520"/>
            <a:ext cx="4550192" cy="324288"/>
            <a:chOff x="2645325" y="5298520"/>
            <a:chExt cx="4550192" cy="324288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C8BAC576-A692-CBD0-44F5-15D012FE5F5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645325" y="5298520"/>
              <a:ext cx="344263" cy="292102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FC62C1AD-97AC-D0D7-86C5-A2B4256676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048364" y="5369309"/>
              <a:ext cx="333688" cy="25349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E5658952-7C82-41CD-3E6D-86D5462699C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19264" y="5304870"/>
              <a:ext cx="476253" cy="285752"/>
            </a:xfrm>
            <a:prstGeom prst="rect">
              <a:avLst/>
            </a:prstGeom>
          </p:spPr>
        </p:pic>
      </p:grp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F22DFADD-A7AB-8291-0503-C75973415CF1}"/>
              </a:ext>
            </a:extLst>
          </p:cNvPr>
          <p:cNvCxnSpPr/>
          <p:nvPr/>
        </p:nvCxnSpPr>
        <p:spPr>
          <a:xfrm flipH="1">
            <a:off x="2319131" y="3639931"/>
            <a:ext cx="0" cy="1577009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E2BB0D6C-98E1-9E4A-AF85-7B524F5CA2AC}"/>
              </a:ext>
            </a:extLst>
          </p:cNvPr>
          <p:cNvCxnSpPr/>
          <p:nvPr/>
        </p:nvCxnSpPr>
        <p:spPr>
          <a:xfrm flipV="1">
            <a:off x="2319130" y="5203688"/>
            <a:ext cx="55880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8635BE1A-A43A-F5DE-A0CD-A84768298E97}"/>
              </a:ext>
            </a:extLst>
          </p:cNvPr>
          <p:cNvSpPr txBox="1"/>
          <p:nvPr/>
        </p:nvSpPr>
        <p:spPr>
          <a:xfrm rot="16200000">
            <a:off x="1457740" y="3657602"/>
            <a:ext cx="121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Reward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EE4B86F3-EC7E-2797-A49E-64A29926EB11}"/>
              </a:ext>
            </a:extLst>
          </p:cNvPr>
          <p:cNvGrpSpPr/>
          <p:nvPr/>
        </p:nvGrpSpPr>
        <p:grpSpPr>
          <a:xfrm>
            <a:off x="2613283" y="5337723"/>
            <a:ext cx="4573812" cy="282316"/>
            <a:chOff x="2617701" y="5342140"/>
            <a:chExt cx="4573812" cy="282316"/>
          </a:xfrm>
        </p:grpSpPr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AE686D38-073B-BB29-A3C1-BD46E397117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17701" y="5342140"/>
              <a:ext cx="456689" cy="282316"/>
            </a:xfrm>
            <a:prstGeom prst="rect">
              <a:avLst/>
            </a:prstGeom>
          </p:spPr>
        </p:pic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E7019244-AC69-F050-CFF1-4A0D6277D6E3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059424" y="5350443"/>
              <a:ext cx="448386" cy="274013"/>
            </a:xfrm>
            <a:prstGeom prst="rect">
              <a:avLst/>
            </a:prstGeom>
          </p:spPr>
        </p:pic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B11E4C25-AA37-67BA-85F3-9D8B825FFE5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718217" y="5350443"/>
              <a:ext cx="473296" cy="274013"/>
            </a:xfrm>
            <a:prstGeom prst="rect">
              <a:avLst/>
            </a:prstGeom>
          </p:spPr>
        </p:pic>
      </p:grpSp>
      <p:pic>
        <p:nvPicPr>
          <p:cNvPr id="110" name="Picture 109">
            <a:extLst>
              <a:ext uri="{FF2B5EF4-FFF2-40B4-BE49-F238E27FC236}">
                <a16:creationId xmlns:a16="http://schemas.microsoft.com/office/drawing/2014/main" id="{16DA0B84-611B-BE9E-F851-4E7D703717A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91639" y="5760484"/>
            <a:ext cx="4523562" cy="452356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084D0532-8F69-5DA0-CFB6-FDF2235D8B7C}"/>
              </a:ext>
            </a:extLst>
          </p:cNvPr>
          <p:cNvGrpSpPr/>
          <p:nvPr/>
        </p:nvGrpSpPr>
        <p:grpSpPr>
          <a:xfrm>
            <a:off x="7134087" y="503582"/>
            <a:ext cx="3967502" cy="616940"/>
            <a:chOff x="7496313" y="1320799"/>
            <a:chExt cx="3967502" cy="616940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F882A023-6C45-D19A-3864-2CD6C3089678}"/>
                </a:ext>
              </a:extLst>
            </p:cNvPr>
            <p:cNvSpPr txBox="1"/>
            <p:nvPr/>
          </p:nvSpPr>
          <p:spPr>
            <a:xfrm>
              <a:off x="7920382" y="1320799"/>
              <a:ext cx="354343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In linear contextual bandit [LCLS10], </a:t>
              </a:r>
            </a:p>
          </p:txBody>
        </p:sp>
        <p:pic>
          <p:nvPicPr>
            <p:cNvPr id="113" name="Picture 112">
              <a:extLst>
                <a:ext uri="{FF2B5EF4-FFF2-40B4-BE49-F238E27FC236}">
                  <a16:creationId xmlns:a16="http://schemas.microsoft.com/office/drawing/2014/main" id="{89B77A7E-025A-6BF5-5128-7E827B7BF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995882" y="1609860"/>
              <a:ext cx="2786971" cy="327879"/>
            </a:xfrm>
            <a:prstGeom prst="rect">
              <a:avLst/>
            </a:prstGeom>
          </p:spPr>
        </p:pic>
        <p:pic>
          <p:nvPicPr>
            <p:cNvPr id="116" name="Picture 8" descr="Download Paper Clipart Note Taking - Clip Art Take Note - Full ...">
              <a:extLst>
                <a:ext uri="{FF2B5EF4-FFF2-40B4-BE49-F238E27FC236}">
                  <a16:creationId xmlns:a16="http://schemas.microsoft.com/office/drawing/2014/main" id="{EF24AF4C-9E50-4D46-4E20-4C3928EE385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96313" y="1453564"/>
              <a:ext cx="433318" cy="4421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DD264D62-E296-74F4-99CC-34839B2A5DEA}"/>
              </a:ext>
            </a:extLst>
          </p:cNvPr>
          <p:cNvGrpSpPr/>
          <p:nvPr/>
        </p:nvGrpSpPr>
        <p:grpSpPr>
          <a:xfrm>
            <a:off x="9179340" y="2676939"/>
            <a:ext cx="1722782" cy="369332"/>
            <a:chOff x="9263270" y="2676939"/>
            <a:chExt cx="1722782" cy="369332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9EEEF100-14FB-81B4-169A-2F1E8DDC1487}"/>
                </a:ext>
              </a:extLst>
            </p:cNvPr>
            <p:cNvCxnSpPr/>
            <p:nvPr/>
          </p:nvCxnSpPr>
          <p:spPr>
            <a:xfrm flipV="1">
              <a:off x="9263270" y="2884557"/>
              <a:ext cx="322469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BE30D90-BEF9-5C5D-0CDB-54748A416238}"/>
                </a:ext>
              </a:extLst>
            </p:cNvPr>
            <p:cNvSpPr txBox="1"/>
            <p:nvPr/>
          </p:nvSpPr>
          <p:spPr>
            <a:xfrm>
              <a:off x="9603408" y="2676939"/>
              <a:ext cx="13826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prior</a:t>
              </a:r>
            </a:p>
          </p:txBody>
        </p:sp>
      </p:grpSp>
      <p:pic>
        <p:nvPicPr>
          <p:cNvPr id="74" name="Picture 73">
            <a:extLst>
              <a:ext uri="{FF2B5EF4-FFF2-40B4-BE49-F238E27FC236}">
                <a16:creationId xmlns:a16="http://schemas.microsoft.com/office/drawing/2014/main" id="{636865D3-3A94-E4B8-90ED-45D4EDED60A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88335" y="5720522"/>
            <a:ext cx="1275456" cy="520908"/>
          </a:xfrm>
          <a:prstGeom prst="rect">
            <a:avLst/>
          </a:prstGeom>
        </p:spPr>
      </p:pic>
      <p:grpSp>
        <p:nvGrpSpPr>
          <p:cNvPr id="84" name="Group 83">
            <a:extLst>
              <a:ext uri="{FF2B5EF4-FFF2-40B4-BE49-F238E27FC236}">
                <a16:creationId xmlns:a16="http://schemas.microsoft.com/office/drawing/2014/main" id="{AEC0FFE6-8819-5954-F621-8B041E93A887}"/>
              </a:ext>
            </a:extLst>
          </p:cNvPr>
          <p:cNvGrpSpPr/>
          <p:nvPr/>
        </p:nvGrpSpPr>
        <p:grpSpPr>
          <a:xfrm>
            <a:off x="5835374" y="2235201"/>
            <a:ext cx="3648767" cy="646331"/>
            <a:chOff x="5835374" y="2235201"/>
            <a:chExt cx="3648767" cy="646331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DF688DB-1DE5-8712-820C-082BA1DE0131}"/>
                </a:ext>
              </a:extLst>
            </p:cNvPr>
            <p:cNvSpPr txBox="1"/>
            <p:nvPr/>
          </p:nvSpPr>
          <p:spPr>
            <a:xfrm>
              <a:off x="5835374" y="2235201"/>
              <a:ext cx="28006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 Bayesian perspective of reward estimation:</a:t>
              </a:r>
            </a:p>
          </p:txBody>
        </p:sp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31D3F8A3-EF23-BC99-3190-E3AA8399341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805533" y="2518152"/>
              <a:ext cx="1678608" cy="352703"/>
            </a:xfrm>
            <a:prstGeom prst="rect">
              <a:avLst/>
            </a:prstGeom>
          </p:spPr>
        </p:pic>
      </p:grp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20EA989F-0F64-161B-5781-25054891B89B}"/>
              </a:ext>
            </a:extLst>
          </p:cNvPr>
          <p:cNvGrpSpPr/>
          <p:nvPr/>
        </p:nvGrpSpPr>
        <p:grpSpPr>
          <a:xfrm>
            <a:off x="7001565" y="1228034"/>
            <a:ext cx="5002314" cy="680279"/>
            <a:chOff x="7001565" y="1228034"/>
            <a:chExt cx="5002314" cy="680279"/>
          </a:xfrm>
        </p:grpSpPr>
        <p:pic>
          <p:nvPicPr>
            <p:cNvPr id="86" name="Picture 85">
              <a:extLst>
                <a:ext uri="{FF2B5EF4-FFF2-40B4-BE49-F238E27FC236}">
                  <a16:creationId xmlns:a16="http://schemas.microsoft.com/office/drawing/2014/main" id="{DAC18A15-E17F-7C84-419C-0C14165747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089912" y="1587015"/>
              <a:ext cx="4913967" cy="321298"/>
            </a:xfrm>
            <a:prstGeom prst="rect">
              <a:avLst/>
            </a:prstGeom>
          </p:spPr>
        </p:pic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6F718CD1-F4FD-B2F6-C04E-4D853E911523}"/>
                </a:ext>
              </a:extLst>
            </p:cNvPr>
            <p:cNvSpPr txBox="1"/>
            <p:nvPr/>
          </p:nvSpPr>
          <p:spPr>
            <a:xfrm>
              <a:off x="7001565" y="1228034"/>
              <a:ext cx="277853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Predictive distribution:</a:t>
              </a:r>
            </a:p>
          </p:txBody>
        </p:sp>
      </p:grpSp>
      <p:grpSp>
        <p:nvGrpSpPr>
          <p:cNvPr id="123" name="Group 122">
            <a:extLst>
              <a:ext uri="{FF2B5EF4-FFF2-40B4-BE49-F238E27FC236}">
                <a16:creationId xmlns:a16="http://schemas.microsoft.com/office/drawing/2014/main" id="{93B21E16-8FE9-840F-E576-B75E7AAD2AD3}"/>
              </a:ext>
            </a:extLst>
          </p:cNvPr>
          <p:cNvGrpSpPr/>
          <p:nvPr/>
        </p:nvGrpSpPr>
        <p:grpSpPr>
          <a:xfrm>
            <a:off x="10402958" y="3123096"/>
            <a:ext cx="1722782" cy="583095"/>
            <a:chOff x="10243931" y="2628348"/>
            <a:chExt cx="1722782" cy="583095"/>
          </a:xfrm>
        </p:grpSpPr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150F9E9C-29A3-B9D6-BFD7-A47A4022F4AB}"/>
                </a:ext>
              </a:extLst>
            </p:cNvPr>
            <p:cNvSpPr txBox="1"/>
            <p:nvPr/>
          </p:nvSpPr>
          <p:spPr>
            <a:xfrm>
              <a:off x="10243931" y="2628348"/>
              <a:ext cx="17227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related to prior</a:t>
              </a:r>
            </a:p>
          </p:txBody>
        </p:sp>
        <p:cxnSp>
          <p:nvCxnSpPr>
            <p:cNvPr id="121" name="Straight Arrow Connector 120">
              <a:extLst>
                <a:ext uri="{FF2B5EF4-FFF2-40B4-BE49-F238E27FC236}">
                  <a16:creationId xmlns:a16="http://schemas.microsoft.com/office/drawing/2014/main" id="{68C78D00-A3EC-FA1E-68C3-860FC363DABB}"/>
                </a:ext>
              </a:extLst>
            </p:cNvPr>
            <p:cNvCxnSpPr/>
            <p:nvPr/>
          </p:nvCxnSpPr>
          <p:spPr>
            <a:xfrm flipH="1">
              <a:off x="10411791" y="2928730"/>
              <a:ext cx="269461" cy="282713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1" name="Rectangle 100">
            <a:extLst>
              <a:ext uri="{FF2B5EF4-FFF2-40B4-BE49-F238E27FC236}">
                <a16:creationId xmlns:a16="http://schemas.microsoft.com/office/drawing/2014/main" id="{3301237C-CAEB-B3D2-A3FD-3CD58D45F9A5}"/>
              </a:ext>
            </a:extLst>
          </p:cNvPr>
          <p:cNvSpPr/>
          <p:nvPr/>
        </p:nvSpPr>
        <p:spPr>
          <a:xfrm>
            <a:off x="5449253" y="4414943"/>
            <a:ext cx="4395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…</a:t>
            </a:r>
          </a:p>
        </p:txBody>
      </p: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B27234E0-AE27-5B0D-A4A9-E3295A54C9DD}"/>
              </a:ext>
            </a:extLst>
          </p:cNvPr>
          <p:cNvCxnSpPr/>
          <p:nvPr/>
        </p:nvCxnSpPr>
        <p:spPr>
          <a:xfrm flipV="1">
            <a:off x="2593009" y="4532244"/>
            <a:ext cx="47266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4" name="Picture 123">
            <a:extLst>
              <a:ext uri="{FF2B5EF4-FFF2-40B4-BE49-F238E27FC236}">
                <a16:creationId xmlns:a16="http://schemas.microsoft.com/office/drawing/2014/main" id="{6DBD6407-2915-C9FA-D995-0D7776F2CA5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20677" y="4391371"/>
            <a:ext cx="461828" cy="344745"/>
          </a:xfrm>
          <a:prstGeom prst="rect">
            <a:avLst/>
          </a:prstGeom>
        </p:spPr>
      </p:pic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B2A21CAB-F013-6699-D1D9-590CA0407A38}"/>
              </a:ext>
            </a:extLst>
          </p:cNvPr>
          <p:cNvCxnSpPr/>
          <p:nvPr/>
        </p:nvCxnSpPr>
        <p:spPr>
          <a:xfrm flipV="1">
            <a:off x="3967936" y="4371097"/>
            <a:ext cx="47266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7" name="Picture 136">
            <a:extLst>
              <a:ext uri="{FF2B5EF4-FFF2-40B4-BE49-F238E27FC236}">
                <a16:creationId xmlns:a16="http://schemas.microsoft.com/office/drawing/2014/main" id="{883BB996-F962-0F5D-2A3C-82BAF8746C2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526068" y="4270957"/>
            <a:ext cx="424481" cy="312118"/>
          </a:xfrm>
          <a:prstGeom prst="rect">
            <a:avLst/>
          </a:prstGeom>
        </p:spPr>
      </p:pic>
      <p:cxnSp>
        <p:nvCxnSpPr>
          <p:cNvPr id="150" name="Straight Connector 149">
            <a:extLst>
              <a:ext uri="{FF2B5EF4-FFF2-40B4-BE49-F238E27FC236}">
                <a16:creationId xmlns:a16="http://schemas.microsoft.com/office/drawing/2014/main" id="{57FAD815-BA29-74BE-84FA-2E1C51FCC5A0}"/>
              </a:ext>
            </a:extLst>
          </p:cNvPr>
          <p:cNvCxnSpPr/>
          <p:nvPr/>
        </p:nvCxnSpPr>
        <p:spPr>
          <a:xfrm flipV="1">
            <a:off x="6657189" y="4824561"/>
            <a:ext cx="47266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1" name="Picture 150">
            <a:extLst>
              <a:ext uri="{FF2B5EF4-FFF2-40B4-BE49-F238E27FC236}">
                <a16:creationId xmlns:a16="http://schemas.microsoft.com/office/drawing/2014/main" id="{B7955FFB-EBB4-1805-69CC-07FA0AFB757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171107" y="4744392"/>
            <a:ext cx="565575" cy="343385"/>
          </a:xfrm>
          <a:prstGeom prst="rect">
            <a:avLst/>
          </a:prstGeom>
        </p:spPr>
      </p:pic>
      <p:grpSp>
        <p:nvGrpSpPr>
          <p:cNvPr id="43" name="Group 42">
            <a:extLst>
              <a:ext uri="{FF2B5EF4-FFF2-40B4-BE49-F238E27FC236}">
                <a16:creationId xmlns:a16="http://schemas.microsoft.com/office/drawing/2014/main" id="{D3D36C26-D09C-C97E-F646-98626FBE08ED}"/>
              </a:ext>
            </a:extLst>
          </p:cNvPr>
          <p:cNvGrpSpPr/>
          <p:nvPr/>
        </p:nvGrpSpPr>
        <p:grpSpPr>
          <a:xfrm>
            <a:off x="2690191" y="3176929"/>
            <a:ext cx="5110922" cy="1938411"/>
            <a:chOff x="2690191" y="3176929"/>
            <a:chExt cx="5110922" cy="1938411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B1B83435-6930-8C88-F6BB-516FF2BE87C1}"/>
                </a:ext>
              </a:extLst>
            </p:cNvPr>
            <p:cNvGrpSpPr/>
            <p:nvPr/>
          </p:nvGrpSpPr>
          <p:grpSpPr>
            <a:xfrm>
              <a:off x="2690191" y="3894449"/>
              <a:ext cx="841587" cy="1220891"/>
              <a:chOff x="2690191" y="3894449"/>
              <a:chExt cx="841587" cy="1220891"/>
            </a:xfrm>
          </p:grpSpPr>
          <p:grpSp>
            <p:nvGrpSpPr>
              <p:cNvPr id="119" name="Group 118">
                <a:extLst>
                  <a:ext uri="{FF2B5EF4-FFF2-40B4-BE49-F238E27FC236}">
                    <a16:creationId xmlns:a16="http://schemas.microsoft.com/office/drawing/2014/main" id="{F9C38104-D2A3-07CB-921C-F2964ADE252F}"/>
                  </a:ext>
                </a:extLst>
              </p:cNvPr>
              <p:cNvGrpSpPr/>
              <p:nvPr/>
            </p:nvGrpSpPr>
            <p:grpSpPr>
              <a:xfrm>
                <a:off x="2690191" y="3953566"/>
                <a:ext cx="841587" cy="1161774"/>
                <a:chOff x="3697356" y="3984487"/>
                <a:chExt cx="841587" cy="1161774"/>
              </a:xfrm>
            </p:grpSpPr>
            <p:pic>
              <p:nvPicPr>
                <p:cNvPr id="125" name="Picture 124">
                  <a:extLst>
                    <a:ext uri="{FF2B5EF4-FFF2-40B4-BE49-F238E27FC236}">
                      <a16:creationId xmlns:a16="http://schemas.microsoft.com/office/drawing/2014/main" id="{B6D06E30-B8C4-FC5B-BBC0-E01535C129C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3865218" y="4156626"/>
                  <a:ext cx="673725" cy="259600"/>
                </a:xfrm>
                <a:prstGeom prst="rect">
                  <a:avLst/>
                </a:prstGeom>
              </p:spPr>
            </p:pic>
            <p:grpSp>
              <p:nvGrpSpPr>
                <p:cNvPr id="126" name="Group 125">
                  <a:extLst>
                    <a:ext uri="{FF2B5EF4-FFF2-40B4-BE49-F238E27FC236}">
                      <a16:creationId xmlns:a16="http://schemas.microsoft.com/office/drawing/2014/main" id="{8705923F-6EA1-BBD2-DE27-D1BEE4C67AEC}"/>
                    </a:ext>
                  </a:extLst>
                </p:cNvPr>
                <p:cNvGrpSpPr/>
                <p:nvPr/>
              </p:nvGrpSpPr>
              <p:grpSpPr>
                <a:xfrm>
                  <a:off x="3697356" y="3984487"/>
                  <a:ext cx="283155" cy="1161774"/>
                  <a:chOff x="3697356" y="3984487"/>
                  <a:chExt cx="283155" cy="1161774"/>
                </a:xfrm>
              </p:grpSpPr>
              <p:cxnSp>
                <p:nvCxnSpPr>
                  <p:cNvPr id="127" name="Straight Connector 126">
                    <a:extLst>
                      <a:ext uri="{FF2B5EF4-FFF2-40B4-BE49-F238E27FC236}">
                        <a16:creationId xmlns:a16="http://schemas.microsoft.com/office/drawing/2014/main" id="{60FFFCB8-2B17-ABB4-AA00-E36378D87D4D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3706191" y="3988904"/>
                    <a:ext cx="274320" cy="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8" name="Straight Connector 127">
                    <a:extLst>
                      <a:ext uri="{FF2B5EF4-FFF2-40B4-BE49-F238E27FC236}">
                        <a16:creationId xmlns:a16="http://schemas.microsoft.com/office/drawing/2014/main" id="{B63BCBB4-E1A3-8E65-A67C-A4DD8D242756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3838109" y="3984487"/>
                    <a:ext cx="604" cy="579972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9" name="Straight Connector 128">
                    <a:extLst>
                      <a:ext uri="{FF2B5EF4-FFF2-40B4-BE49-F238E27FC236}">
                        <a16:creationId xmlns:a16="http://schemas.microsoft.com/office/drawing/2014/main" id="{2FDA3E50-6790-D7EC-2144-C08F5540DC47}"/>
                      </a:ext>
                    </a:extLst>
                  </p:cNvPr>
                  <p:cNvCxnSpPr/>
                  <p:nvPr/>
                </p:nvCxnSpPr>
                <p:spPr>
                  <a:xfrm flipH="1">
                    <a:off x="3840145" y="4559748"/>
                    <a:ext cx="604" cy="579972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30" name="Straight Connector 129">
                    <a:extLst>
                      <a:ext uri="{FF2B5EF4-FFF2-40B4-BE49-F238E27FC236}">
                        <a16:creationId xmlns:a16="http://schemas.microsoft.com/office/drawing/2014/main" id="{B40F8F20-20BA-C570-05C7-1FA326330046}"/>
                      </a:ext>
                    </a:extLst>
                  </p:cNvPr>
                  <p:cNvCxnSpPr/>
                  <p:nvPr/>
                </p:nvCxnSpPr>
                <p:spPr>
                  <a:xfrm flipV="1">
                    <a:off x="3697356" y="5146261"/>
                    <a:ext cx="274320" cy="0"/>
                  </a:xfrm>
                  <a:prstGeom prst="line">
                    <a:avLst/>
                  </a:prstGeom>
                  <a:ln w="28575"/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18" name="Oval 117">
                <a:extLst>
                  <a:ext uri="{FF2B5EF4-FFF2-40B4-BE49-F238E27FC236}">
                    <a16:creationId xmlns:a16="http://schemas.microsoft.com/office/drawing/2014/main" id="{1CCE0530-DACA-0AB2-C027-302037829AD8}"/>
                  </a:ext>
                </a:extLst>
              </p:cNvPr>
              <p:cNvSpPr/>
              <p:nvPr/>
            </p:nvSpPr>
            <p:spPr>
              <a:xfrm>
                <a:off x="2771395" y="3894449"/>
                <a:ext cx="119269" cy="11926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763DCCC1-328E-4DE7-C042-6EE55892EB60}"/>
                </a:ext>
              </a:extLst>
            </p:cNvPr>
            <p:cNvGrpSpPr/>
            <p:nvPr/>
          </p:nvGrpSpPr>
          <p:grpSpPr>
            <a:xfrm>
              <a:off x="4066377" y="3606317"/>
              <a:ext cx="869776" cy="1492659"/>
              <a:chOff x="4066377" y="3606317"/>
              <a:chExt cx="869776" cy="1492659"/>
            </a:xfrm>
          </p:grpSpPr>
          <p:grpSp>
            <p:nvGrpSpPr>
              <p:cNvPr id="141" name="Group 140">
                <a:extLst>
                  <a:ext uri="{FF2B5EF4-FFF2-40B4-BE49-F238E27FC236}">
                    <a16:creationId xmlns:a16="http://schemas.microsoft.com/office/drawing/2014/main" id="{676BEC00-086F-D5A8-0948-A55353575AFC}"/>
                  </a:ext>
                </a:extLst>
              </p:cNvPr>
              <p:cNvGrpSpPr/>
              <p:nvPr/>
            </p:nvGrpSpPr>
            <p:grpSpPr>
              <a:xfrm>
                <a:off x="4066377" y="3653183"/>
                <a:ext cx="283845" cy="1445793"/>
                <a:chOff x="5073542" y="3684104"/>
                <a:chExt cx="283845" cy="1445793"/>
              </a:xfrm>
            </p:grpSpPr>
            <p:cxnSp>
              <p:nvCxnSpPr>
                <p:cNvPr id="143" name="Straight Connector 142">
                  <a:extLst>
                    <a:ext uri="{FF2B5EF4-FFF2-40B4-BE49-F238E27FC236}">
                      <a16:creationId xmlns:a16="http://schemas.microsoft.com/office/drawing/2014/main" id="{75D72418-3346-06DC-1EE2-9C083FE1BA85}"/>
                    </a:ext>
                  </a:extLst>
                </p:cNvPr>
                <p:cNvCxnSpPr/>
                <p:nvPr/>
              </p:nvCxnSpPr>
              <p:spPr>
                <a:xfrm flipV="1">
                  <a:off x="5083067" y="3698900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>
                  <a:extLst>
                    <a:ext uri="{FF2B5EF4-FFF2-40B4-BE49-F238E27FC236}">
                      <a16:creationId xmlns:a16="http://schemas.microsoft.com/office/drawing/2014/main" id="{77F2E80D-1D39-9D52-264C-777334BA3F67}"/>
                    </a:ext>
                  </a:extLst>
                </p:cNvPr>
                <p:cNvCxnSpPr/>
                <p:nvPr/>
              </p:nvCxnSpPr>
              <p:spPr>
                <a:xfrm>
                  <a:off x="5221357" y="3684104"/>
                  <a:ext cx="1493" cy="721341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>
                  <a:extLst>
                    <a:ext uri="{FF2B5EF4-FFF2-40B4-BE49-F238E27FC236}">
                      <a16:creationId xmlns:a16="http://schemas.microsoft.com/office/drawing/2014/main" id="{3CB5CD8F-8E8E-E0AF-745C-DD50F4CD2AD6}"/>
                    </a:ext>
                  </a:extLst>
                </p:cNvPr>
                <p:cNvCxnSpPr/>
                <p:nvPr/>
              </p:nvCxnSpPr>
              <p:spPr>
                <a:xfrm>
                  <a:off x="5221357" y="4408556"/>
                  <a:ext cx="1493" cy="721341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>
                  <a:extLst>
                    <a:ext uri="{FF2B5EF4-FFF2-40B4-BE49-F238E27FC236}">
                      <a16:creationId xmlns:a16="http://schemas.microsoft.com/office/drawing/2014/main" id="{CAD1B972-AA7D-98D0-DBAE-5EC77A088E7D}"/>
                    </a:ext>
                  </a:extLst>
                </p:cNvPr>
                <p:cNvCxnSpPr/>
                <p:nvPr/>
              </p:nvCxnSpPr>
              <p:spPr>
                <a:xfrm flipV="1">
                  <a:off x="5073542" y="5120506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42" name="Picture 141">
                <a:extLst>
                  <a:ext uri="{FF2B5EF4-FFF2-40B4-BE49-F238E27FC236}">
                    <a16:creationId xmlns:a16="http://schemas.microsoft.com/office/drawing/2014/main" id="{59604FAD-0035-A77A-4842-4FA272F381F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4274292" y="4000808"/>
                <a:ext cx="661861" cy="256003"/>
              </a:xfrm>
              <a:prstGeom prst="rect">
                <a:avLst/>
              </a:prstGeom>
            </p:spPr>
          </p:pic>
          <p:sp>
            <p:nvSpPr>
              <p:cNvPr id="138" name="Oval 137">
                <a:extLst>
                  <a:ext uri="{FF2B5EF4-FFF2-40B4-BE49-F238E27FC236}">
                    <a16:creationId xmlns:a16="http://schemas.microsoft.com/office/drawing/2014/main" id="{E36CD4E0-1B2A-AEBE-5DB9-472D321E2EA3}"/>
                  </a:ext>
                </a:extLst>
              </p:cNvPr>
              <p:cNvSpPr/>
              <p:nvPr/>
            </p:nvSpPr>
            <p:spPr>
              <a:xfrm>
                <a:off x="4150139" y="3606317"/>
                <a:ext cx="119269" cy="11926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C503223D-25B9-2AA2-11FF-2887130A0331}"/>
                </a:ext>
              </a:extLst>
            </p:cNvPr>
            <p:cNvGrpSpPr/>
            <p:nvPr/>
          </p:nvGrpSpPr>
          <p:grpSpPr>
            <a:xfrm>
              <a:off x="6745170" y="4497977"/>
              <a:ext cx="1009658" cy="608486"/>
              <a:chOff x="6745170" y="4497977"/>
              <a:chExt cx="1009658" cy="608486"/>
            </a:xfrm>
          </p:grpSpPr>
          <p:grpSp>
            <p:nvGrpSpPr>
              <p:cNvPr id="155" name="Group 154">
                <a:extLst>
                  <a:ext uri="{FF2B5EF4-FFF2-40B4-BE49-F238E27FC236}">
                    <a16:creationId xmlns:a16="http://schemas.microsoft.com/office/drawing/2014/main" id="{2D33602D-4F20-526B-79D0-55834C686D69}"/>
                  </a:ext>
                </a:extLst>
              </p:cNvPr>
              <p:cNvGrpSpPr/>
              <p:nvPr/>
            </p:nvGrpSpPr>
            <p:grpSpPr>
              <a:xfrm>
                <a:off x="6745170" y="4552950"/>
                <a:ext cx="284241" cy="553513"/>
                <a:chOff x="7752335" y="4583871"/>
                <a:chExt cx="284241" cy="553513"/>
              </a:xfrm>
            </p:grpSpPr>
            <p:cxnSp>
              <p:nvCxnSpPr>
                <p:cNvPr id="157" name="Straight Connector 156">
                  <a:extLst>
                    <a:ext uri="{FF2B5EF4-FFF2-40B4-BE49-F238E27FC236}">
                      <a16:creationId xmlns:a16="http://schemas.microsoft.com/office/drawing/2014/main" id="{0FAA7314-BD6B-C7EC-EDF5-9534BFF33C49}"/>
                    </a:ext>
                  </a:extLst>
                </p:cNvPr>
                <p:cNvCxnSpPr/>
                <p:nvPr/>
              </p:nvCxnSpPr>
              <p:spPr>
                <a:xfrm>
                  <a:off x="7896121" y="4583871"/>
                  <a:ext cx="1" cy="271463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Straight Connector 157">
                  <a:extLst>
                    <a:ext uri="{FF2B5EF4-FFF2-40B4-BE49-F238E27FC236}">
                      <a16:creationId xmlns:a16="http://schemas.microsoft.com/office/drawing/2014/main" id="{D88E4D84-9DF6-E9F3-324F-ED20D9F9EA63}"/>
                    </a:ext>
                  </a:extLst>
                </p:cNvPr>
                <p:cNvCxnSpPr/>
                <p:nvPr/>
              </p:nvCxnSpPr>
              <p:spPr>
                <a:xfrm flipH="1">
                  <a:off x="7892550" y="4863064"/>
                  <a:ext cx="2175" cy="27432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9" name="Straight Connector 158">
                  <a:extLst>
                    <a:ext uri="{FF2B5EF4-FFF2-40B4-BE49-F238E27FC236}">
                      <a16:creationId xmlns:a16="http://schemas.microsoft.com/office/drawing/2014/main" id="{131FB649-625B-43E5-7012-FCCDAD84B394}"/>
                    </a:ext>
                  </a:extLst>
                </p:cNvPr>
                <p:cNvCxnSpPr/>
                <p:nvPr/>
              </p:nvCxnSpPr>
              <p:spPr>
                <a:xfrm flipV="1">
                  <a:off x="7762256" y="5129449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0" name="Straight Connector 159">
                  <a:extLst>
                    <a:ext uri="{FF2B5EF4-FFF2-40B4-BE49-F238E27FC236}">
                      <a16:creationId xmlns:a16="http://schemas.microsoft.com/office/drawing/2014/main" id="{6B985804-504C-4908-7895-9FEB951E8634}"/>
                    </a:ext>
                  </a:extLst>
                </p:cNvPr>
                <p:cNvCxnSpPr/>
                <p:nvPr/>
              </p:nvCxnSpPr>
              <p:spPr>
                <a:xfrm flipV="1">
                  <a:off x="7752335" y="4589303"/>
                  <a:ext cx="274320" cy="0"/>
                </a:xfrm>
                <a:prstGeom prst="line">
                  <a:avLst/>
                </a:prstGeom>
                <a:ln w="28575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156" name="Picture 155">
                <a:extLst>
                  <a:ext uri="{FF2B5EF4-FFF2-40B4-BE49-F238E27FC236}">
                    <a16:creationId xmlns:a16="http://schemas.microsoft.com/office/drawing/2014/main" id="{6D4BF938-BC8B-0494-82D7-3F31FE157BC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7059800" y="4499837"/>
                <a:ext cx="695028" cy="245304"/>
              </a:xfrm>
              <a:prstGeom prst="rect">
                <a:avLst/>
              </a:prstGeom>
            </p:spPr>
          </p:pic>
          <p:sp>
            <p:nvSpPr>
              <p:cNvPr id="152" name="Oval 151">
                <a:extLst>
                  <a:ext uri="{FF2B5EF4-FFF2-40B4-BE49-F238E27FC236}">
                    <a16:creationId xmlns:a16="http://schemas.microsoft.com/office/drawing/2014/main" id="{17979869-C4F2-248B-2572-449123397A67}"/>
                  </a:ext>
                </a:extLst>
              </p:cNvPr>
              <p:cNvSpPr/>
              <p:nvPr/>
            </p:nvSpPr>
            <p:spPr>
              <a:xfrm>
                <a:off x="6836558" y="4497977"/>
                <a:ext cx="119269" cy="119269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026FE88A-F59A-A189-0902-C7F23B955EE8}"/>
                </a:ext>
              </a:extLst>
            </p:cNvPr>
            <p:cNvGrpSpPr/>
            <p:nvPr/>
          </p:nvGrpSpPr>
          <p:grpSpPr>
            <a:xfrm>
              <a:off x="3401392" y="3176929"/>
              <a:ext cx="4399721" cy="1253403"/>
              <a:chOff x="3401392" y="3176929"/>
              <a:chExt cx="4399721" cy="1253403"/>
            </a:xfrm>
          </p:grpSpPr>
          <p:cxnSp>
            <p:nvCxnSpPr>
              <p:cNvPr id="102" name="Straight Arrow Connector 101">
                <a:extLst>
                  <a:ext uri="{FF2B5EF4-FFF2-40B4-BE49-F238E27FC236}">
                    <a16:creationId xmlns:a16="http://schemas.microsoft.com/office/drawing/2014/main" id="{C961E1E7-4DB1-B170-9426-09AA2C0656C4}"/>
                  </a:ext>
                </a:extLst>
              </p:cNvPr>
              <p:cNvCxnSpPr/>
              <p:nvPr/>
            </p:nvCxnSpPr>
            <p:spPr>
              <a:xfrm flipH="1">
                <a:off x="3401392" y="3609009"/>
                <a:ext cx="2438401" cy="477079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3" name="Straight Arrow Connector 102">
                <a:extLst>
                  <a:ext uri="{FF2B5EF4-FFF2-40B4-BE49-F238E27FC236}">
                    <a16:creationId xmlns:a16="http://schemas.microsoft.com/office/drawing/2014/main" id="{C0AFBDA9-4E7A-5FF5-ABD4-720DA179D495}"/>
                  </a:ext>
                </a:extLst>
              </p:cNvPr>
              <p:cNvCxnSpPr/>
              <p:nvPr/>
            </p:nvCxnSpPr>
            <p:spPr>
              <a:xfrm flipH="1">
                <a:off x="4951899" y="3644349"/>
                <a:ext cx="1055753" cy="512418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06" name="Picture 105">
                <a:extLst>
                  <a:ext uri="{FF2B5EF4-FFF2-40B4-BE49-F238E27FC236}">
                    <a16:creationId xmlns:a16="http://schemas.microsoft.com/office/drawing/2014/main" id="{BE683BEC-DE3E-FAD2-D64C-CBCC7EEF1F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5405910" y="3176929"/>
                <a:ext cx="2395203" cy="401776"/>
              </a:xfrm>
              <a:prstGeom prst="rect">
                <a:avLst/>
              </a:prstGeom>
            </p:spPr>
          </p:pic>
          <p:cxnSp>
            <p:nvCxnSpPr>
              <p:cNvPr id="161" name="Straight Arrow Connector 160">
                <a:extLst>
                  <a:ext uri="{FF2B5EF4-FFF2-40B4-BE49-F238E27FC236}">
                    <a16:creationId xmlns:a16="http://schemas.microsoft.com/office/drawing/2014/main" id="{859703A1-DCDE-90F2-723C-5F79EF5B9D97}"/>
                  </a:ext>
                </a:extLst>
              </p:cNvPr>
              <p:cNvCxnSpPr/>
              <p:nvPr/>
            </p:nvCxnSpPr>
            <p:spPr>
              <a:xfrm>
                <a:off x="6126922" y="3662018"/>
                <a:ext cx="1136763" cy="768314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A2EF0F8B-8F55-5ED7-5619-16832EE559A0}"/>
              </a:ext>
            </a:extLst>
          </p:cNvPr>
          <p:cNvGrpSpPr/>
          <p:nvPr/>
        </p:nvGrpSpPr>
        <p:grpSpPr>
          <a:xfrm>
            <a:off x="2411896" y="4042395"/>
            <a:ext cx="528982" cy="352286"/>
            <a:chOff x="2411896" y="4042395"/>
            <a:chExt cx="528982" cy="352286"/>
          </a:xfrm>
        </p:grpSpPr>
        <p:cxnSp>
          <p:nvCxnSpPr>
            <p:cNvPr id="131" name="Straight Connector 130">
              <a:extLst>
                <a:ext uri="{FF2B5EF4-FFF2-40B4-BE49-F238E27FC236}">
                  <a16:creationId xmlns:a16="http://schemas.microsoft.com/office/drawing/2014/main" id="{ABBB3488-724A-8DD6-E404-F12726E31A81}"/>
                </a:ext>
              </a:extLst>
            </p:cNvPr>
            <p:cNvCxnSpPr/>
            <p:nvPr/>
          </p:nvCxnSpPr>
          <p:spPr>
            <a:xfrm>
              <a:off x="2712278" y="4099339"/>
              <a:ext cx="228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2" name="Picture 131">
              <a:extLst>
                <a:ext uri="{FF2B5EF4-FFF2-40B4-BE49-F238E27FC236}">
                  <a16:creationId xmlns:a16="http://schemas.microsoft.com/office/drawing/2014/main" id="{273F9CCD-584C-6069-1265-AB335068DAC6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2411896" y="4042395"/>
              <a:ext cx="272523" cy="352286"/>
            </a:xfrm>
            <a:prstGeom prst="rect">
              <a:avLst/>
            </a:prstGeom>
          </p:spPr>
        </p:pic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05E00093-9DC3-F704-FAE2-7E9A6ADCF749}"/>
              </a:ext>
            </a:extLst>
          </p:cNvPr>
          <p:cNvGrpSpPr/>
          <p:nvPr/>
        </p:nvGrpSpPr>
        <p:grpSpPr>
          <a:xfrm>
            <a:off x="3774298" y="4588026"/>
            <a:ext cx="553984" cy="340667"/>
            <a:chOff x="3774298" y="4588026"/>
            <a:chExt cx="553984" cy="340667"/>
          </a:xfrm>
        </p:grpSpPr>
        <p:pic>
          <p:nvPicPr>
            <p:cNvPr id="139" name="Picture 138">
              <a:extLst>
                <a:ext uri="{FF2B5EF4-FFF2-40B4-BE49-F238E27FC236}">
                  <a16:creationId xmlns:a16="http://schemas.microsoft.com/office/drawing/2014/main" id="{A9ED8418-DB4B-09D0-5617-E7F3323FDF20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3774298" y="4588026"/>
              <a:ext cx="295673" cy="340667"/>
            </a:xfrm>
            <a:prstGeom prst="rect">
              <a:avLst/>
            </a:prstGeom>
          </p:spPr>
        </p:pic>
        <p:cxnSp>
          <p:nvCxnSpPr>
            <p:cNvPr id="140" name="Straight Connector 139">
              <a:extLst>
                <a:ext uri="{FF2B5EF4-FFF2-40B4-BE49-F238E27FC236}">
                  <a16:creationId xmlns:a16="http://schemas.microsoft.com/office/drawing/2014/main" id="{A5E0AC1A-CE4E-4496-4251-40F09D60979F}"/>
                </a:ext>
              </a:extLst>
            </p:cNvPr>
            <p:cNvCxnSpPr/>
            <p:nvPr/>
          </p:nvCxnSpPr>
          <p:spPr>
            <a:xfrm>
              <a:off x="4099682" y="4716359"/>
              <a:ext cx="228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9" name="Group 148">
            <a:extLst>
              <a:ext uri="{FF2B5EF4-FFF2-40B4-BE49-F238E27FC236}">
                <a16:creationId xmlns:a16="http://schemas.microsoft.com/office/drawing/2014/main" id="{358A2507-7801-7A97-9FA7-D36A07C0D488}"/>
              </a:ext>
            </a:extLst>
          </p:cNvPr>
          <p:cNvGrpSpPr/>
          <p:nvPr/>
        </p:nvGrpSpPr>
        <p:grpSpPr>
          <a:xfrm>
            <a:off x="6363245" y="4469336"/>
            <a:ext cx="640389" cy="340180"/>
            <a:chOff x="6363245" y="4469336"/>
            <a:chExt cx="640389" cy="340180"/>
          </a:xfrm>
        </p:grpSpPr>
        <p:pic>
          <p:nvPicPr>
            <p:cNvPr id="153" name="Picture 152">
              <a:extLst>
                <a:ext uri="{FF2B5EF4-FFF2-40B4-BE49-F238E27FC236}">
                  <a16:creationId xmlns:a16="http://schemas.microsoft.com/office/drawing/2014/main" id="{E88E62BD-C5B6-1718-5652-166A86D36D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/>
            <a:stretch>
              <a:fillRect/>
            </a:stretch>
          </p:blipFill>
          <p:spPr>
            <a:xfrm>
              <a:off x="6363245" y="4469336"/>
              <a:ext cx="364920" cy="340180"/>
            </a:xfrm>
            <a:prstGeom prst="rect">
              <a:avLst/>
            </a:prstGeom>
          </p:spPr>
        </p:pic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70267891-5E5B-B904-ACF2-45400CD17621}"/>
                </a:ext>
              </a:extLst>
            </p:cNvPr>
            <p:cNvCxnSpPr/>
            <p:nvPr/>
          </p:nvCxnSpPr>
          <p:spPr>
            <a:xfrm>
              <a:off x="6775034" y="4728886"/>
              <a:ext cx="228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2" name="Group 161">
            <a:extLst>
              <a:ext uri="{FF2B5EF4-FFF2-40B4-BE49-F238E27FC236}">
                <a16:creationId xmlns:a16="http://schemas.microsoft.com/office/drawing/2014/main" id="{E22E6F20-86F8-B559-0378-AF1E8A87B37A}"/>
              </a:ext>
            </a:extLst>
          </p:cNvPr>
          <p:cNvGrpSpPr/>
          <p:nvPr/>
        </p:nvGrpSpPr>
        <p:grpSpPr>
          <a:xfrm>
            <a:off x="3538331" y="2672080"/>
            <a:ext cx="3645107" cy="2092008"/>
            <a:chOff x="3538331" y="2672080"/>
            <a:chExt cx="3645107" cy="2092008"/>
          </a:xfrm>
        </p:grpSpPr>
        <p:cxnSp>
          <p:nvCxnSpPr>
            <p:cNvPr id="163" name="Straight Arrow Connector 162">
              <a:extLst>
                <a:ext uri="{FF2B5EF4-FFF2-40B4-BE49-F238E27FC236}">
                  <a16:creationId xmlns:a16="http://schemas.microsoft.com/office/drawing/2014/main" id="{CB828146-E1A6-1871-F6CB-C898A2DBA9FC}"/>
                </a:ext>
              </a:extLst>
            </p:cNvPr>
            <p:cNvCxnSpPr>
              <a:stCxn id="164" idx="2"/>
            </p:cNvCxnSpPr>
            <p:nvPr/>
          </p:nvCxnSpPr>
          <p:spPr>
            <a:xfrm>
              <a:off x="4420564" y="3181356"/>
              <a:ext cx="317745" cy="1089601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4" name="Picture 163">
              <a:extLst>
                <a:ext uri="{FF2B5EF4-FFF2-40B4-BE49-F238E27FC236}">
                  <a16:creationId xmlns:a16="http://schemas.microsoft.com/office/drawing/2014/main" id="{2F82681E-CD77-3ACA-FFFB-E449104553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3681615" y="2672080"/>
              <a:ext cx="1477898" cy="509276"/>
            </a:xfrm>
            <a:prstGeom prst="rect">
              <a:avLst/>
            </a:prstGeom>
          </p:spPr>
        </p:pic>
        <p:cxnSp>
          <p:nvCxnSpPr>
            <p:cNvPr id="165" name="Straight Arrow Connector 164">
              <a:extLst>
                <a:ext uri="{FF2B5EF4-FFF2-40B4-BE49-F238E27FC236}">
                  <a16:creationId xmlns:a16="http://schemas.microsoft.com/office/drawing/2014/main" id="{4FBDB2BB-FD90-6C17-42C6-45FFFCBE67AB}"/>
                </a:ext>
              </a:extLst>
            </p:cNvPr>
            <p:cNvCxnSpPr/>
            <p:nvPr/>
          </p:nvCxnSpPr>
          <p:spPr>
            <a:xfrm flipH="1">
              <a:off x="3538331" y="3211443"/>
              <a:ext cx="724452" cy="1214783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Arrow Connector 165">
              <a:extLst>
                <a:ext uri="{FF2B5EF4-FFF2-40B4-BE49-F238E27FC236}">
                  <a16:creationId xmlns:a16="http://schemas.microsoft.com/office/drawing/2014/main" id="{EDAC78EB-4FF1-A840-9584-51917D058A97}"/>
                </a:ext>
              </a:extLst>
            </p:cNvPr>
            <p:cNvCxnSpPr/>
            <p:nvPr/>
          </p:nvCxnSpPr>
          <p:spPr>
            <a:xfrm>
              <a:off x="4647096" y="3162852"/>
              <a:ext cx="2536342" cy="1601236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B52F13A8-9E2D-2C73-D11D-26490F88E4C0}"/>
              </a:ext>
            </a:extLst>
          </p:cNvPr>
          <p:cNvGrpSpPr/>
          <p:nvPr/>
        </p:nvGrpSpPr>
        <p:grpSpPr>
          <a:xfrm>
            <a:off x="2604892" y="2241920"/>
            <a:ext cx="2554622" cy="833464"/>
            <a:chOff x="2604892" y="2241920"/>
            <a:chExt cx="2554622" cy="833464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638E519D-F6DD-DE5B-8288-FD7F11BFBB30}"/>
                </a:ext>
              </a:extLst>
            </p:cNvPr>
            <p:cNvSpPr/>
            <p:nvPr/>
          </p:nvSpPr>
          <p:spPr>
            <a:xfrm>
              <a:off x="4837509" y="2683669"/>
              <a:ext cx="322005" cy="391715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A05B2428-40C9-7281-4CC6-2DE0B53EA82C}"/>
                </a:ext>
              </a:extLst>
            </p:cNvPr>
            <p:cNvSpPr txBox="1"/>
            <p:nvPr/>
          </p:nvSpPr>
          <p:spPr>
            <a:xfrm>
              <a:off x="2604892" y="2241920"/>
              <a:ext cx="219544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Source of uncertainty</a:t>
              </a:r>
            </a:p>
          </p:txBody>
        </p: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0D6173AD-0D7A-6487-30EB-4FA84E20A950}"/>
                </a:ext>
              </a:extLst>
            </p:cNvPr>
            <p:cNvCxnSpPr/>
            <p:nvPr/>
          </p:nvCxnSpPr>
          <p:spPr>
            <a:xfrm>
              <a:off x="4707932" y="2455890"/>
              <a:ext cx="297723" cy="176582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3D93D6F1-0938-A6B3-9A02-B3B60D864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DB5414E-F089-4366-18EA-F5A7084AF841}"/>
              </a:ext>
            </a:extLst>
          </p:cNvPr>
          <p:cNvGrpSpPr/>
          <p:nvPr/>
        </p:nvGrpSpPr>
        <p:grpSpPr>
          <a:xfrm>
            <a:off x="8348868" y="4616175"/>
            <a:ext cx="3260035" cy="1797877"/>
            <a:chOff x="8348868" y="4616175"/>
            <a:chExt cx="3260035" cy="1797877"/>
          </a:xfrm>
        </p:grpSpPr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3A5BD14C-5D91-9ECF-FCC3-F29454B9224D}"/>
                </a:ext>
              </a:extLst>
            </p:cNvPr>
            <p:cNvSpPr/>
            <p:nvPr/>
          </p:nvSpPr>
          <p:spPr>
            <a:xfrm>
              <a:off x="8353284" y="4642679"/>
              <a:ext cx="3255619" cy="177137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9290754B-92C1-2BB9-C82A-7873149CD4CE}"/>
                </a:ext>
              </a:extLst>
            </p:cNvPr>
            <p:cNvSpPr txBox="1"/>
            <p:nvPr/>
          </p:nvSpPr>
          <p:spPr>
            <a:xfrm>
              <a:off x="8348868" y="4616175"/>
              <a:ext cx="32114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Analytic form of posterior</a:t>
              </a:r>
            </a:p>
            <a:p>
              <a:r>
                <a:rPr lang="en-US" dirty="0"/>
                <a:t>Prior:</a:t>
              </a:r>
            </a:p>
          </p:txBody>
        </p:sp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82E869C8-4EA1-9D62-5E03-55A7CE2231BF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/>
            <a:stretch>
              <a:fillRect/>
            </a:stretch>
          </p:blipFill>
          <p:spPr>
            <a:xfrm>
              <a:off x="8450467" y="5269393"/>
              <a:ext cx="3131931" cy="338587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C788F606-D00E-5356-4396-5D06903EB8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8450467" y="5647566"/>
              <a:ext cx="2854065" cy="408680"/>
            </a:xfrm>
            <a:prstGeom prst="rect">
              <a:avLst/>
            </a:prstGeom>
          </p:spPr>
        </p:pic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F28B74DC-E9FF-4991-FC09-1C657B075385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8993808" y="4936779"/>
              <a:ext cx="1907384" cy="297831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8C0CD982-4A4F-4160-7835-0BE5981304A9}"/>
                </a:ext>
              </a:extLst>
            </p:cNvPr>
            <p:cNvPicPr>
              <a:picLocks noChangeAspect="1"/>
            </p:cNvPicPr>
            <p:nvPr/>
          </p:nvPicPr>
          <p:blipFill>
            <a:blip r:embed="rId29"/>
            <a:stretch>
              <a:fillRect/>
            </a:stretch>
          </p:blipFill>
          <p:spPr>
            <a:xfrm>
              <a:off x="8459283" y="5992171"/>
              <a:ext cx="2265809" cy="402811"/>
            </a:xfrm>
            <a:prstGeom prst="rect">
              <a:avLst/>
            </a:prstGeom>
          </p:spPr>
        </p:pic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541D01E-F970-4163-264B-EA6520600D98}"/>
              </a:ext>
            </a:extLst>
          </p:cNvPr>
          <p:cNvGrpSpPr/>
          <p:nvPr/>
        </p:nvGrpSpPr>
        <p:grpSpPr>
          <a:xfrm>
            <a:off x="1955751" y="3237137"/>
            <a:ext cx="4962076" cy="2363494"/>
            <a:chOff x="1955751" y="3237137"/>
            <a:chExt cx="4962076" cy="2363494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E0CB9C64-BF14-4F3F-DE26-650F72AB3CE8}"/>
                </a:ext>
              </a:extLst>
            </p:cNvPr>
            <p:cNvSpPr/>
            <p:nvPr/>
          </p:nvSpPr>
          <p:spPr>
            <a:xfrm rot="16200000">
              <a:off x="1358879" y="4089303"/>
              <a:ext cx="2108200" cy="914455"/>
            </a:xfrm>
            <a:custGeom>
              <a:avLst/>
              <a:gdLst>
                <a:gd name="connsiteX0" fmla="*/ 0 w 2108200"/>
                <a:gd name="connsiteY0" fmla="*/ 889055 h 914455"/>
                <a:gd name="connsiteX1" fmla="*/ 622300 w 2108200"/>
                <a:gd name="connsiteY1" fmla="*/ 685855 h 914455"/>
                <a:gd name="connsiteX2" fmla="*/ 1117600 w 2108200"/>
                <a:gd name="connsiteY2" fmla="*/ 55 h 914455"/>
                <a:gd name="connsiteX3" fmla="*/ 1485900 w 2108200"/>
                <a:gd name="connsiteY3" fmla="*/ 723955 h 914455"/>
                <a:gd name="connsiteX4" fmla="*/ 2108200 w 2108200"/>
                <a:gd name="connsiteY4" fmla="*/ 914455 h 914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200" h="914455">
                  <a:moveTo>
                    <a:pt x="0" y="889055"/>
                  </a:moveTo>
                  <a:cubicBezTo>
                    <a:pt x="218016" y="861538"/>
                    <a:pt x="436033" y="834022"/>
                    <a:pt x="622300" y="685855"/>
                  </a:cubicBezTo>
                  <a:cubicBezTo>
                    <a:pt x="808567" y="537688"/>
                    <a:pt x="973667" y="-6295"/>
                    <a:pt x="1117600" y="55"/>
                  </a:cubicBezTo>
                  <a:cubicBezTo>
                    <a:pt x="1261533" y="6405"/>
                    <a:pt x="1320800" y="571555"/>
                    <a:pt x="1485900" y="723955"/>
                  </a:cubicBezTo>
                  <a:cubicBezTo>
                    <a:pt x="1651000" y="876355"/>
                    <a:pt x="1879600" y="895405"/>
                    <a:pt x="2108200" y="914455"/>
                  </a:cubicBezTo>
                </a:path>
              </a:pathLst>
            </a:custGeom>
            <a:ln w="28575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4FD21B85-E70E-1FA0-008C-3455F9435A0A}"/>
                </a:ext>
              </a:extLst>
            </p:cNvPr>
            <p:cNvSpPr/>
            <p:nvPr/>
          </p:nvSpPr>
          <p:spPr>
            <a:xfrm rot="16200000">
              <a:off x="2764835" y="4072629"/>
              <a:ext cx="2293317" cy="622334"/>
            </a:xfrm>
            <a:custGeom>
              <a:avLst/>
              <a:gdLst>
                <a:gd name="connsiteX0" fmla="*/ 0 w 1371600"/>
                <a:gd name="connsiteY0" fmla="*/ 596934 h 622334"/>
                <a:gd name="connsiteX1" fmla="*/ 457200 w 1371600"/>
                <a:gd name="connsiteY1" fmla="*/ 482634 h 622334"/>
                <a:gd name="connsiteX2" fmla="*/ 723900 w 1371600"/>
                <a:gd name="connsiteY2" fmla="*/ 34 h 622334"/>
                <a:gd name="connsiteX3" fmla="*/ 939800 w 1371600"/>
                <a:gd name="connsiteY3" fmla="*/ 508034 h 622334"/>
                <a:gd name="connsiteX4" fmla="*/ 1371600 w 1371600"/>
                <a:gd name="connsiteY4" fmla="*/ 622334 h 622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1600" h="622334">
                  <a:moveTo>
                    <a:pt x="0" y="596934"/>
                  </a:moveTo>
                  <a:cubicBezTo>
                    <a:pt x="168275" y="589525"/>
                    <a:pt x="336550" y="582117"/>
                    <a:pt x="457200" y="482634"/>
                  </a:cubicBezTo>
                  <a:cubicBezTo>
                    <a:pt x="577850" y="383151"/>
                    <a:pt x="643467" y="-4199"/>
                    <a:pt x="723900" y="34"/>
                  </a:cubicBezTo>
                  <a:cubicBezTo>
                    <a:pt x="804333" y="4267"/>
                    <a:pt x="831850" y="404317"/>
                    <a:pt x="939800" y="508034"/>
                  </a:cubicBezTo>
                  <a:cubicBezTo>
                    <a:pt x="1047750" y="611751"/>
                    <a:pt x="1209675" y="617042"/>
                    <a:pt x="1371600" y="622334"/>
                  </a:cubicBezTo>
                </a:path>
              </a:pathLst>
            </a:custGeom>
            <a:ln w="28575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6019E6E6-7683-BC61-9789-3848AAD0DA50}"/>
                </a:ext>
              </a:extLst>
            </p:cNvPr>
            <p:cNvSpPr/>
            <p:nvPr/>
          </p:nvSpPr>
          <p:spPr>
            <a:xfrm rot="16200000">
              <a:off x="6132259" y="4583962"/>
              <a:ext cx="1075732" cy="495405"/>
            </a:xfrm>
            <a:custGeom>
              <a:avLst/>
              <a:gdLst>
                <a:gd name="connsiteX0" fmla="*/ 0 w 673100"/>
                <a:gd name="connsiteY0" fmla="*/ 482705 h 495405"/>
                <a:gd name="connsiteX1" fmla="*/ 215900 w 673100"/>
                <a:gd name="connsiteY1" fmla="*/ 355705 h 495405"/>
                <a:gd name="connsiteX2" fmla="*/ 330200 w 673100"/>
                <a:gd name="connsiteY2" fmla="*/ 105 h 495405"/>
                <a:gd name="connsiteX3" fmla="*/ 457200 w 673100"/>
                <a:gd name="connsiteY3" fmla="*/ 393805 h 495405"/>
                <a:gd name="connsiteX4" fmla="*/ 673100 w 673100"/>
                <a:gd name="connsiteY4" fmla="*/ 495405 h 495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3100" h="495405">
                  <a:moveTo>
                    <a:pt x="0" y="482705"/>
                  </a:moveTo>
                  <a:cubicBezTo>
                    <a:pt x="80433" y="459421"/>
                    <a:pt x="160867" y="436138"/>
                    <a:pt x="215900" y="355705"/>
                  </a:cubicBezTo>
                  <a:cubicBezTo>
                    <a:pt x="270933" y="275272"/>
                    <a:pt x="289983" y="-6245"/>
                    <a:pt x="330200" y="105"/>
                  </a:cubicBezTo>
                  <a:cubicBezTo>
                    <a:pt x="370417" y="6455"/>
                    <a:pt x="400050" y="311255"/>
                    <a:pt x="457200" y="393805"/>
                  </a:cubicBezTo>
                  <a:cubicBezTo>
                    <a:pt x="514350" y="476355"/>
                    <a:pt x="593725" y="485880"/>
                    <a:pt x="673100" y="495405"/>
                  </a:cubicBezTo>
                </a:path>
              </a:pathLst>
            </a:custGeom>
            <a:ln w="28575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658198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is multi-armed bandit problem difficult?</a:t>
            </a:r>
          </a:p>
          <a:p>
            <a:pPr lvl="1"/>
            <a:r>
              <a:rPr lang="en-US" dirty="0"/>
              <a:t>Explore-exploit dilemma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4</a:t>
            </a:fld>
            <a:endParaRPr lang="en-US"/>
          </a:p>
        </p:txBody>
      </p:sp>
      <p:pic>
        <p:nvPicPr>
          <p:cNvPr id="7" name="Picture 2" descr="The Multi-Armed Bandit Problem and Its Soluti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921" y="2875159"/>
            <a:ext cx="4075549" cy="2471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8932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B86DC-62C8-40B5-8A69-210E469FF9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91762F6B-C2CA-85C1-B070-CFF7047946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4404" y="2539859"/>
            <a:ext cx="1445728" cy="402123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A3BD7A58-144E-9260-3FAA-BB90C5231D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2191" y="2354400"/>
            <a:ext cx="5632761" cy="6847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AF607A2-ED47-F7A2-700A-A78452B8F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Recap:</a:t>
            </a:r>
            <a:r>
              <a:rPr lang="zh-CN" altLang="en-US" dirty="0"/>
              <a:t> </a:t>
            </a:r>
            <a:r>
              <a:rPr lang="en-US" altLang="zh-CN" dirty="0"/>
              <a:t>p</a:t>
            </a:r>
            <a:r>
              <a:rPr lang="en-US" dirty="0"/>
              <a:t>erturbation-based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8928D7-EFA5-E251-55F9-AF2F4AE3A4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Perturbed history exploration [KSGB19b]</a:t>
            </a:r>
          </a:p>
          <a:p>
            <a:pPr marL="685800" lvl="2">
              <a:spcBef>
                <a:spcPts val="1000"/>
              </a:spcBef>
            </a:pPr>
            <a:r>
              <a:rPr lang="en-US" dirty="0"/>
              <a:t>With a linear model?</a:t>
            </a:r>
          </a:p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30644E-D50D-D431-FDF1-17857688B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CE9535-C0FD-57F6-C5EB-67AE8BBF0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40</a:t>
            </a:fld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E071473-B46E-92FD-A7C8-044FA7D6B6AE}"/>
              </a:ext>
            </a:extLst>
          </p:cNvPr>
          <p:cNvSpPr/>
          <p:nvPr/>
        </p:nvSpPr>
        <p:spPr>
          <a:xfrm>
            <a:off x="5449253" y="4414943"/>
            <a:ext cx="4395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…</a:t>
            </a:r>
          </a:p>
        </p:txBody>
      </p:sp>
      <p:pic>
        <p:nvPicPr>
          <p:cNvPr id="107" name="Picture 106">
            <a:extLst>
              <a:ext uri="{FF2B5EF4-FFF2-40B4-BE49-F238E27FC236}">
                <a16:creationId xmlns:a16="http://schemas.microsoft.com/office/drawing/2014/main" id="{69CF0552-4F42-E74C-2304-C47A53025C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5216" y="5823709"/>
            <a:ext cx="3382628" cy="411702"/>
          </a:xfrm>
          <a:prstGeom prst="rect">
            <a:avLst/>
          </a:prstGeom>
        </p:spPr>
      </p:pic>
      <p:sp>
        <p:nvSpPr>
          <p:cNvPr id="145" name="Rectangle 144">
            <a:extLst>
              <a:ext uri="{FF2B5EF4-FFF2-40B4-BE49-F238E27FC236}">
                <a16:creationId xmlns:a16="http://schemas.microsoft.com/office/drawing/2014/main" id="{78A9957E-C1E1-D4B1-66A4-2F1BCD3A4F1A}"/>
              </a:ext>
            </a:extLst>
          </p:cNvPr>
          <p:cNvSpPr/>
          <p:nvPr/>
        </p:nvSpPr>
        <p:spPr>
          <a:xfrm>
            <a:off x="5449253" y="4414943"/>
            <a:ext cx="4395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…</a:t>
            </a:r>
          </a:p>
        </p:txBody>
      </p:sp>
      <p:pic>
        <p:nvPicPr>
          <p:cNvPr id="146" name="Picture 145">
            <a:extLst>
              <a:ext uri="{FF2B5EF4-FFF2-40B4-BE49-F238E27FC236}">
                <a16:creationId xmlns:a16="http://schemas.microsoft.com/office/drawing/2014/main" id="{6CE10DF1-269A-1388-E5AC-B1C78DE11D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5325" y="5298520"/>
            <a:ext cx="344263" cy="292102"/>
          </a:xfrm>
          <a:prstGeom prst="rect">
            <a:avLst/>
          </a:prstGeom>
        </p:spPr>
      </p:pic>
      <p:pic>
        <p:nvPicPr>
          <p:cNvPr id="147" name="Picture 146">
            <a:extLst>
              <a:ext uri="{FF2B5EF4-FFF2-40B4-BE49-F238E27FC236}">
                <a16:creationId xmlns:a16="http://schemas.microsoft.com/office/drawing/2014/main" id="{C9A957F5-54A3-30FF-3FCA-AE3C217D4C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19264" y="5304870"/>
            <a:ext cx="476253" cy="285752"/>
          </a:xfrm>
          <a:prstGeom prst="rect">
            <a:avLst/>
          </a:prstGeom>
        </p:spPr>
      </p:pic>
      <p:cxnSp>
        <p:nvCxnSpPr>
          <p:cNvPr id="148" name="Straight Arrow Connector 147">
            <a:extLst>
              <a:ext uri="{FF2B5EF4-FFF2-40B4-BE49-F238E27FC236}">
                <a16:creationId xmlns:a16="http://schemas.microsoft.com/office/drawing/2014/main" id="{4FF8385D-A0DF-D918-B91F-8E54E8D11883}"/>
              </a:ext>
            </a:extLst>
          </p:cNvPr>
          <p:cNvCxnSpPr/>
          <p:nvPr/>
        </p:nvCxnSpPr>
        <p:spPr>
          <a:xfrm flipH="1">
            <a:off x="2319131" y="3639931"/>
            <a:ext cx="0" cy="1577009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>
            <a:extLst>
              <a:ext uri="{FF2B5EF4-FFF2-40B4-BE49-F238E27FC236}">
                <a16:creationId xmlns:a16="http://schemas.microsoft.com/office/drawing/2014/main" id="{0B937289-86B2-20F5-52E7-55F4A761C4B5}"/>
              </a:ext>
            </a:extLst>
          </p:cNvPr>
          <p:cNvCxnSpPr/>
          <p:nvPr/>
        </p:nvCxnSpPr>
        <p:spPr>
          <a:xfrm flipV="1">
            <a:off x="2319130" y="5203688"/>
            <a:ext cx="55880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TextBox 149">
            <a:extLst>
              <a:ext uri="{FF2B5EF4-FFF2-40B4-BE49-F238E27FC236}">
                <a16:creationId xmlns:a16="http://schemas.microsoft.com/office/drawing/2014/main" id="{084E02C3-3076-30BB-FE33-272D2777F0CA}"/>
              </a:ext>
            </a:extLst>
          </p:cNvPr>
          <p:cNvSpPr txBox="1"/>
          <p:nvPr/>
        </p:nvSpPr>
        <p:spPr>
          <a:xfrm rot="16200000">
            <a:off x="1457740" y="3657602"/>
            <a:ext cx="121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Reward</a:t>
            </a:r>
          </a:p>
        </p:txBody>
      </p:sp>
      <p:grpSp>
        <p:nvGrpSpPr>
          <p:cNvPr id="156" name="Group 155">
            <a:extLst>
              <a:ext uri="{FF2B5EF4-FFF2-40B4-BE49-F238E27FC236}">
                <a16:creationId xmlns:a16="http://schemas.microsoft.com/office/drawing/2014/main" id="{83B2E1FE-1CAF-CAE2-5EDE-210799D53F43}"/>
              </a:ext>
            </a:extLst>
          </p:cNvPr>
          <p:cNvGrpSpPr/>
          <p:nvPr/>
        </p:nvGrpSpPr>
        <p:grpSpPr>
          <a:xfrm>
            <a:off x="3774298" y="4588026"/>
            <a:ext cx="553984" cy="340667"/>
            <a:chOff x="3774298" y="4588026"/>
            <a:chExt cx="553984" cy="340667"/>
          </a:xfrm>
        </p:grpSpPr>
        <p:pic>
          <p:nvPicPr>
            <p:cNvPr id="163" name="Picture 162">
              <a:extLst>
                <a:ext uri="{FF2B5EF4-FFF2-40B4-BE49-F238E27FC236}">
                  <a16:creationId xmlns:a16="http://schemas.microsoft.com/office/drawing/2014/main" id="{D634DEAF-BB3F-198F-A512-7A2DDF1845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774298" y="4588026"/>
              <a:ext cx="295673" cy="340667"/>
            </a:xfrm>
            <a:prstGeom prst="rect">
              <a:avLst/>
            </a:prstGeom>
          </p:spPr>
        </p:pic>
        <p:cxnSp>
          <p:nvCxnSpPr>
            <p:cNvPr id="164" name="Straight Connector 163">
              <a:extLst>
                <a:ext uri="{FF2B5EF4-FFF2-40B4-BE49-F238E27FC236}">
                  <a16:creationId xmlns:a16="http://schemas.microsoft.com/office/drawing/2014/main" id="{2393B155-3768-0FF9-0D51-01DEA956C5CE}"/>
                </a:ext>
              </a:extLst>
            </p:cNvPr>
            <p:cNvCxnSpPr/>
            <p:nvPr/>
          </p:nvCxnSpPr>
          <p:spPr>
            <a:xfrm>
              <a:off x="4099682" y="4716359"/>
              <a:ext cx="228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7FBFAD0A-4DAA-B556-A376-775BC3A9F45A}"/>
              </a:ext>
            </a:extLst>
          </p:cNvPr>
          <p:cNvGrpSpPr/>
          <p:nvPr/>
        </p:nvGrpSpPr>
        <p:grpSpPr>
          <a:xfrm>
            <a:off x="6363245" y="4469336"/>
            <a:ext cx="640389" cy="340180"/>
            <a:chOff x="6363245" y="4469336"/>
            <a:chExt cx="640389" cy="340180"/>
          </a:xfrm>
        </p:grpSpPr>
        <p:pic>
          <p:nvPicPr>
            <p:cNvPr id="161" name="Picture 160">
              <a:extLst>
                <a:ext uri="{FF2B5EF4-FFF2-40B4-BE49-F238E27FC236}">
                  <a16:creationId xmlns:a16="http://schemas.microsoft.com/office/drawing/2014/main" id="{3E683083-1FC5-DA36-B2B6-CAD4F1B2234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363245" y="4469336"/>
              <a:ext cx="364920" cy="340180"/>
            </a:xfrm>
            <a:prstGeom prst="rect">
              <a:avLst/>
            </a:prstGeom>
          </p:spPr>
        </p:pic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731C949A-81EF-E108-452C-CE3E0C62B66D}"/>
                </a:ext>
              </a:extLst>
            </p:cNvPr>
            <p:cNvCxnSpPr/>
            <p:nvPr/>
          </p:nvCxnSpPr>
          <p:spPr>
            <a:xfrm>
              <a:off x="6775034" y="4728886"/>
              <a:ext cx="228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21D141F2-27CE-8E92-2605-78474C03C51C}"/>
              </a:ext>
            </a:extLst>
          </p:cNvPr>
          <p:cNvGrpSpPr/>
          <p:nvPr/>
        </p:nvGrpSpPr>
        <p:grpSpPr>
          <a:xfrm>
            <a:off x="2411896" y="4042395"/>
            <a:ext cx="528982" cy="352286"/>
            <a:chOff x="2411896" y="4042395"/>
            <a:chExt cx="528982" cy="352286"/>
          </a:xfrm>
        </p:grpSpPr>
        <p:cxnSp>
          <p:nvCxnSpPr>
            <p:cNvPr id="159" name="Straight Connector 158">
              <a:extLst>
                <a:ext uri="{FF2B5EF4-FFF2-40B4-BE49-F238E27FC236}">
                  <a16:creationId xmlns:a16="http://schemas.microsoft.com/office/drawing/2014/main" id="{8879E6C5-815C-8495-2316-B869E1A11E3C}"/>
                </a:ext>
              </a:extLst>
            </p:cNvPr>
            <p:cNvCxnSpPr/>
            <p:nvPr/>
          </p:nvCxnSpPr>
          <p:spPr>
            <a:xfrm>
              <a:off x="2712278" y="4099339"/>
              <a:ext cx="228600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60" name="Picture 159">
              <a:extLst>
                <a:ext uri="{FF2B5EF4-FFF2-40B4-BE49-F238E27FC236}">
                  <a16:creationId xmlns:a16="http://schemas.microsoft.com/office/drawing/2014/main" id="{0061185E-036D-9DF5-EACE-58B53A23B7E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411896" y="4042395"/>
              <a:ext cx="272523" cy="352286"/>
            </a:xfrm>
            <a:prstGeom prst="rect">
              <a:avLst/>
            </a:prstGeom>
          </p:spPr>
        </p:pic>
      </p:grpSp>
      <p:sp>
        <p:nvSpPr>
          <p:cNvPr id="87" name="Isosceles Triangle 86">
            <a:extLst>
              <a:ext uri="{FF2B5EF4-FFF2-40B4-BE49-F238E27FC236}">
                <a16:creationId xmlns:a16="http://schemas.microsoft.com/office/drawing/2014/main" id="{28976755-5C4F-E579-B838-37BAF61E3032}"/>
              </a:ext>
            </a:extLst>
          </p:cNvPr>
          <p:cNvSpPr/>
          <p:nvPr/>
        </p:nvSpPr>
        <p:spPr>
          <a:xfrm>
            <a:off x="2774121" y="3706192"/>
            <a:ext cx="138353" cy="11927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Isosceles Triangle 88">
            <a:extLst>
              <a:ext uri="{FF2B5EF4-FFF2-40B4-BE49-F238E27FC236}">
                <a16:creationId xmlns:a16="http://schemas.microsoft.com/office/drawing/2014/main" id="{479C91EB-D54D-1BCE-9559-674654DF1127}"/>
              </a:ext>
            </a:extLst>
          </p:cNvPr>
          <p:cNvSpPr/>
          <p:nvPr/>
        </p:nvSpPr>
        <p:spPr>
          <a:xfrm>
            <a:off x="4147929" y="3423479"/>
            <a:ext cx="138353" cy="11927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Isosceles Triangle 89">
            <a:extLst>
              <a:ext uri="{FF2B5EF4-FFF2-40B4-BE49-F238E27FC236}">
                <a16:creationId xmlns:a16="http://schemas.microsoft.com/office/drawing/2014/main" id="{C31E09B4-BAD6-1F5C-0FA3-756769C39693}"/>
              </a:ext>
            </a:extLst>
          </p:cNvPr>
          <p:cNvSpPr/>
          <p:nvPr/>
        </p:nvSpPr>
        <p:spPr>
          <a:xfrm>
            <a:off x="6816034" y="4103757"/>
            <a:ext cx="138353" cy="119270"/>
          </a:xfrm>
          <a:prstGeom prst="triangl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691EBA59-6B06-02B0-B305-2FDE51CF30F4}"/>
              </a:ext>
            </a:extLst>
          </p:cNvPr>
          <p:cNvCxnSpPr/>
          <p:nvPr/>
        </p:nvCxnSpPr>
        <p:spPr>
          <a:xfrm flipH="1">
            <a:off x="2938255" y="3022739"/>
            <a:ext cx="1413567" cy="706782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Arrow Connector 107">
            <a:extLst>
              <a:ext uri="{FF2B5EF4-FFF2-40B4-BE49-F238E27FC236}">
                <a16:creationId xmlns:a16="http://schemas.microsoft.com/office/drawing/2014/main" id="{3568993A-EAAC-1A6F-404C-607821D08E1B}"/>
              </a:ext>
            </a:extLst>
          </p:cNvPr>
          <p:cNvCxnSpPr/>
          <p:nvPr/>
        </p:nvCxnSpPr>
        <p:spPr>
          <a:xfrm flipH="1">
            <a:off x="4281142" y="3049243"/>
            <a:ext cx="238541" cy="432904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196EFE56-F147-3D16-2730-FA130536B16E}"/>
              </a:ext>
            </a:extLst>
          </p:cNvPr>
          <p:cNvCxnSpPr/>
          <p:nvPr/>
        </p:nvCxnSpPr>
        <p:spPr>
          <a:xfrm>
            <a:off x="4824413" y="3043290"/>
            <a:ext cx="1983477" cy="1079379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6A40F460-58EA-EBE8-826F-344E79D20EE2}"/>
              </a:ext>
            </a:extLst>
          </p:cNvPr>
          <p:cNvGrpSpPr/>
          <p:nvPr/>
        </p:nvGrpSpPr>
        <p:grpSpPr>
          <a:xfrm>
            <a:off x="7416800" y="3467652"/>
            <a:ext cx="4638259" cy="1488661"/>
            <a:chOff x="7416800" y="3467652"/>
            <a:chExt cx="4638259" cy="1488661"/>
          </a:xfrm>
        </p:grpSpPr>
        <p:sp>
          <p:nvSpPr>
            <p:cNvPr id="115" name="Rectangle 114">
              <a:extLst>
                <a:ext uri="{FF2B5EF4-FFF2-40B4-BE49-F238E27FC236}">
                  <a16:creationId xmlns:a16="http://schemas.microsoft.com/office/drawing/2014/main" id="{EDAE94EE-17DB-F719-C448-20A6EF0F6338}"/>
                </a:ext>
              </a:extLst>
            </p:cNvPr>
            <p:cNvSpPr/>
            <p:nvPr/>
          </p:nvSpPr>
          <p:spPr>
            <a:xfrm>
              <a:off x="7438884" y="3494157"/>
              <a:ext cx="4616175" cy="146215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00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6E7DF094-E4F8-1909-B51B-0338C6C37F53}"/>
                </a:ext>
              </a:extLst>
            </p:cNvPr>
            <p:cNvSpPr txBox="1"/>
            <p:nvPr/>
          </p:nvSpPr>
          <p:spPr>
            <a:xfrm>
              <a:off x="7416800" y="3467652"/>
              <a:ext cx="25090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Closed form estimator</a:t>
              </a:r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8F5660B-732A-298F-1FCA-C590750AF60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510031" y="3763128"/>
              <a:ext cx="3444346" cy="433206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D5E1FB89-A30D-E61A-458C-EB59C2EC5B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545459" y="4179501"/>
              <a:ext cx="4438594" cy="41900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FC153DC9-2D01-F0AE-1955-16F2EB7506C1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7551870" y="4597787"/>
              <a:ext cx="1198937" cy="316700"/>
            </a:xfrm>
            <a:prstGeom prst="rect">
              <a:avLst/>
            </a:prstGeom>
          </p:spPr>
        </p:pic>
      </p:grpSp>
      <p:pic>
        <p:nvPicPr>
          <p:cNvPr id="117" name="Picture 116">
            <a:extLst>
              <a:ext uri="{FF2B5EF4-FFF2-40B4-BE49-F238E27FC236}">
                <a16:creationId xmlns:a16="http://schemas.microsoft.com/office/drawing/2014/main" id="{B98CB05F-C74A-EF75-5106-388FE3767F8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048364" y="5369309"/>
            <a:ext cx="333688" cy="253499"/>
          </a:xfrm>
          <a:prstGeom prst="rect">
            <a:avLst/>
          </a:prstGeom>
        </p:spPr>
      </p:pic>
      <p:grpSp>
        <p:nvGrpSpPr>
          <p:cNvPr id="118" name="Group 117">
            <a:extLst>
              <a:ext uri="{FF2B5EF4-FFF2-40B4-BE49-F238E27FC236}">
                <a16:creationId xmlns:a16="http://schemas.microsoft.com/office/drawing/2014/main" id="{E1983959-CF09-544E-A2AC-95081CBF5CAD}"/>
              </a:ext>
            </a:extLst>
          </p:cNvPr>
          <p:cNvGrpSpPr/>
          <p:nvPr/>
        </p:nvGrpSpPr>
        <p:grpSpPr>
          <a:xfrm>
            <a:off x="2613283" y="5337723"/>
            <a:ext cx="4573812" cy="282316"/>
            <a:chOff x="2617701" y="5342140"/>
            <a:chExt cx="4573812" cy="282316"/>
          </a:xfrm>
        </p:grpSpPr>
        <p:pic>
          <p:nvPicPr>
            <p:cNvPr id="119" name="Picture 118">
              <a:extLst>
                <a:ext uri="{FF2B5EF4-FFF2-40B4-BE49-F238E27FC236}">
                  <a16:creationId xmlns:a16="http://schemas.microsoft.com/office/drawing/2014/main" id="{D27698A4-05A0-019C-D31D-2C38314EA4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2617701" y="5342140"/>
              <a:ext cx="456689" cy="282316"/>
            </a:xfrm>
            <a:prstGeom prst="rect">
              <a:avLst/>
            </a:prstGeom>
          </p:spPr>
        </p:pic>
        <p:pic>
          <p:nvPicPr>
            <p:cNvPr id="120" name="Picture 119">
              <a:extLst>
                <a:ext uri="{FF2B5EF4-FFF2-40B4-BE49-F238E27FC236}">
                  <a16:creationId xmlns:a16="http://schemas.microsoft.com/office/drawing/2014/main" id="{F010388B-630C-A9A3-A8FA-E71B4C4D994A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4059424" y="5350443"/>
              <a:ext cx="448386" cy="274013"/>
            </a:xfrm>
            <a:prstGeom prst="rect">
              <a:avLst/>
            </a:prstGeom>
          </p:spPr>
        </p:pic>
        <p:pic>
          <p:nvPicPr>
            <p:cNvPr id="121" name="Picture 120">
              <a:extLst>
                <a:ext uri="{FF2B5EF4-FFF2-40B4-BE49-F238E27FC236}">
                  <a16:creationId xmlns:a16="http://schemas.microsoft.com/office/drawing/2014/main" id="{BFB56D8C-02B4-433C-3FE0-15F5DD9B6E8B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6718217" y="5350443"/>
              <a:ext cx="473296" cy="274013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2BB24C9-266F-0430-835C-E8C69D21A067}"/>
              </a:ext>
            </a:extLst>
          </p:cNvPr>
          <p:cNvGrpSpPr/>
          <p:nvPr/>
        </p:nvGrpSpPr>
        <p:grpSpPr>
          <a:xfrm>
            <a:off x="9652000" y="4594087"/>
            <a:ext cx="2540000" cy="378167"/>
            <a:chOff x="9652000" y="4594087"/>
            <a:chExt cx="2540000" cy="378167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74E8CCA-D26D-ABB4-8030-3F7C501A6A5A}"/>
                </a:ext>
              </a:extLst>
            </p:cNvPr>
            <p:cNvCxnSpPr>
              <a:stCxn id="11" idx="2"/>
            </p:cNvCxnSpPr>
            <p:nvPr/>
          </p:nvCxnSpPr>
          <p:spPr>
            <a:xfrm flipV="1">
              <a:off x="9764756" y="4594087"/>
              <a:ext cx="1738131" cy="0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C502EC9-151A-F205-6870-CBEA0F9A795F}"/>
                </a:ext>
              </a:extLst>
            </p:cNvPr>
            <p:cNvSpPr txBox="1"/>
            <p:nvPr/>
          </p:nvSpPr>
          <p:spPr>
            <a:xfrm>
              <a:off x="9652000" y="4602922"/>
              <a:ext cx="2540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rgbClr val="FF0000"/>
                  </a:solidFill>
                </a:rPr>
                <a:t>Added reward variance</a:t>
              </a:r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3E35CAE2-ADBA-FB7A-FC26-116006CD0040}"/>
              </a:ext>
            </a:extLst>
          </p:cNvPr>
          <p:cNvSpPr txBox="1"/>
          <p:nvPr/>
        </p:nvSpPr>
        <p:spPr>
          <a:xfrm>
            <a:off x="6686996" y="1125688"/>
            <a:ext cx="51285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1) Concentrates at a scaled and shifted mean reward;</a:t>
            </a:r>
          </a:p>
          <a:p>
            <a:r>
              <a:rPr lang="en-US" i="1" dirty="0"/>
              <a:t>2) It is an overestimation with a high probability.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3644906-FB97-FB3C-753C-EB071921641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67738" y="5472111"/>
            <a:ext cx="2714638" cy="347304"/>
          </a:xfrm>
          <a:prstGeom prst="rect">
            <a:avLst/>
          </a:prstGeom>
        </p:spPr>
      </p:pic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59E1018E-145A-E99A-E491-66CE1E8B1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E8CD407-FDB5-143D-0F0B-22BE16B1D21D}"/>
              </a:ext>
            </a:extLst>
          </p:cNvPr>
          <p:cNvGrpSpPr/>
          <p:nvPr/>
        </p:nvGrpSpPr>
        <p:grpSpPr>
          <a:xfrm>
            <a:off x="1955751" y="3237137"/>
            <a:ext cx="4962076" cy="2363494"/>
            <a:chOff x="1955751" y="3237137"/>
            <a:chExt cx="4962076" cy="2363494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F69ECACB-8B76-99F2-821F-3285CE322C27}"/>
                </a:ext>
              </a:extLst>
            </p:cNvPr>
            <p:cNvSpPr/>
            <p:nvPr/>
          </p:nvSpPr>
          <p:spPr>
            <a:xfrm rot="16200000">
              <a:off x="1358879" y="4089303"/>
              <a:ext cx="2108200" cy="914455"/>
            </a:xfrm>
            <a:custGeom>
              <a:avLst/>
              <a:gdLst>
                <a:gd name="connsiteX0" fmla="*/ 0 w 2108200"/>
                <a:gd name="connsiteY0" fmla="*/ 889055 h 914455"/>
                <a:gd name="connsiteX1" fmla="*/ 622300 w 2108200"/>
                <a:gd name="connsiteY1" fmla="*/ 685855 h 914455"/>
                <a:gd name="connsiteX2" fmla="*/ 1117600 w 2108200"/>
                <a:gd name="connsiteY2" fmla="*/ 55 h 914455"/>
                <a:gd name="connsiteX3" fmla="*/ 1485900 w 2108200"/>
                <a:gd name="connsiteY3" fmla="*/ 723955 h 914455"/>
                <a:gd name="connsiteX4" fmla="*/ 2108200 w 2108200"/>
                <a:gd name="connsiteY4" fmla="*/ 914455 h 9144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08200" h="914455">
                  <a:moveTo>
                    <a:pt x="0" y="889055"/>
                  </a:moveTo>
                  <a:cubicBezTo>
                    <a:pt x="218016" y="861538"/>
                    <a:pt x="436033" y="834022"/>
                    <a:pt x="622300" y="685855"/>
                  </a:cubicBezTo>
                  <a:cubicBezTo>
                    <a:pt x="808567" y="537688"/>
                    <a:pt x="973667" y="-6295"/>
                    <a:pt x="1117600" y="55"/>
                  </a:cubicBezTo>
                  <a:cubicBezTo>
                    <a:pt x="1261533" y="6405"/>
                    <a:pt x="1320800" y="571555"/>
                    <a:pt x="1485900" y="723955"/>
                  </a:cubicBezTo>
                  <a:cubicBezTo>
                    <a:pt x="1651000" y="876355"/>
                    <a:pt x="1879600" y="895405"/>
                    <a:pt x="2108200" y="914455"/>
                  </a:cubicBezTo>
                </a:path>
              </a:pathLst>
            </a:custGeom>
            <a:ln w="28575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83441C96-E165-5EEA-B37E-D1F80B355591}"/>
                </a:ext>
              </a:extLst>
            </p:cNvPr>
            <p:cNvSpPr/>
            <p:nvPr/>
          </p:nvSpPr>
          <p:spPr>
            <a:xfrm rot="16200000">
              <a:off x="2764835" y="4072629"/>
              <a:ext cx="2293317" cy="622334"/>
            </a:xfrm>
            <a:custGeom>
              <a:avLst/>
              <a:gdLst>
                <a:gd name="connsiteX0" fmla="*/ 0 w 1371600"/>
                <a:gd name="connsiteY0" fmla="*/ 596934 h 622334"/>
                <a:gd name="connsiteX1" fmla="*/ 457200 w 1371600"/>
                <a:gd name="connsiteY1" fmla="*/ 482634 h 622334"/>
                <a:gd name="connsiteX2" fmla="*/ 723900 w 1371600"/>
                <a:gd name="connsiteY2" fmla="*/ 34 h 622334"/>
                <a:gd name="connsiteX3" fmla="*/ 939800 w 1371600"/>
                <a:gd name="connsiteY3" fmla="*/ 508034 h 622334"/>
                <a:gd name="connsiteX4" fmla="*/ 1371600 w 1371600"/>
                <a:gd name="connsiteY4" fmla="*/ 622334 h 6223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71600" h="622334">
                  <a:moveTo>
                    <a:pt x="0" y="596934"/>
                  </a:moveTo>
                  <a:cubicBezTo>
                    <a:pt x="168275" y="589525"/>
                    <a:pt x="336550" y="582117"/>
                    <a:pt x="457200" y="482634"/>
                  </a:cubicBezTo>
                  <a:cubicBezTo>
                    <a:pt x="577850" y="383151"/>
                    <a:pt x="643467" y="-4199"/>
                    <a:pt x="723900" y="34"/>
                  </a:cubicBezTo>
                  <a:cubicBezTo>
                    <a:pt x="804333" y="4267"/>
                    <a:pt x="831850" y="404317"/>
                    <a:pt x="939800" y="508034"/>
                  </a:cubicBezTo>
                  <a:cubicBezTo>
                    <a:pt x="1047750" y="611751"/>
                    <a:pt x="1209675" y="617042"/>
                    <a:pt x="1371600" y="622334"/>
                  </a:cubicBezTo>
                </a:path>
              </a:pathLst>
            </a:custGeom>
            <a:ln w="28575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36182795-9A92-F269-A1E4-E9914FDD6AEE}"/>
                </a:ext>
              </a:extLst>
            </p:cNvPr>
            <p:cNvSpPr/>
            <p:nvPr/>
          </p:nvSpPr>
          <p:spPr>
            <a:xfrm rot="16200000">
              <a:off x="6132259" y="4583962"/>
              <a:ext cx="1075732" cy="495405"/>
            </a:xfrm>
            <a:custGeom>
              <a:avLst/>
              <a:gdLst>
                <a:gd name="connsiteX0" fmla="*/ 0 w 673100"/>
                <a:gd name="connsiteY0" fmla="*/ 482705 h 495405"/>
                <a:gd name="connsiteX1" fmla="*/ 215900 w 673100"/>
                <a:gd name="connsiteY1" fmla="*/ 355705 h 495405"/>
                <a:gd name="connsiteX2" fmla="*/ 330200 w 673100"/>
                <a:gd name="connsiteY2" fmla="*/ 105 h 495405"/>
                <a:gd name="connsiteX3" fmla="*/ 457200 w 673100"/>
                <a:gd name="connsiteY3" fmla="*/ 393805 h 495405"/>
                <a:gd name="connsiteX4" fmla="*/ 673100 w 673100"/>
                <a:gd name="connsiteY4" fmla="*/ 495405 h 495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73100" h="495405">
                  <a:moveTo>
                    <a:pt x="0" y="482705"/>
                  </a:moveTo>
                  <a:cubicBezTo>
                    <a:pt x="80433" y="459421"/>
                    <a:pt x="160867" y="436138"/>
                    <a:pt x="215900" y="355705"/>
                  </a:cubicBezTo>
                  <a:cubicBezTo>
                    <a:pt x="270933" y="275272"/>
                    <a:pt x="289983" y="-6245"/>
                    <a:pt x="330200" y="105"/>
                  </a:cubicBezTo>
                  <a:cubicBezTo>
                    <a:pt x="370417" y="6455"/>
                    <a:pt x="400050" y="311255"/>
                    <a:pt x="457200" y="393805"/>
                  </a:cubicBezTo>
                  <a:cubicBezTo>
                    <a:pt x="514350" y="476355"/>
                    <a:pt x="593725" y="485880"/>
                    <a:pt x="673100" y="495405"/>
                  </a:cubicBezTo>
                </a:path>
              </a:pathLst>
            </a:custGeom>
            <a:ln w="28575"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812812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813160-240F-480B-8DA6-620A261F2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Collaborative bandit learning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ADB43FF-96EF-4222-8562-9F679DB4398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7881730" cy="4351338"/>
              </a:xfrm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en-US" sz="2800" b="0" dirty="0"/>
                  <a:t> users, each user has his/her own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endParaRPr lang="en-US" sz="2800" b="0" dirty="0"/>
              </a:p>
              <a:p>
                <a:pPr lvl="1"/>
                <a:r>
                  <a:rPr lang="en-US" sz="2400" dirty="0"/>
                  <a:t>Build independent LinUCB for each user?</a:t>
                </a:r>
                <a:endParaRPr lang="en-US" sz="2400" b="0" dirty="0"/>
              </a:p>
              <a:p>
                <a:pPr lvl="1"/>
                <a:r>
                  <a:rPr lang="en-US" sz="2400" dirty="0"/>
                  <a:t>Cold start challenge in personalized systems</a:t>
                </a:r>
              </a:p>
              <a:p>
                <a:pPr lvl="1"/>
                <a:r>
                  <a:rPr lang="en-US" sz="2400" dirty="0"/>
                  <a:t>Users are not independent</a:t>
                </a:r>
              </a:p>
              <a:p>
                <a:r>
                  <a:rPr lang="en-US" sz="2800" dirty="0"/>
                  <a:t>Leverage user dependency for efficient exploration</a:t>
                </a:r>
              </a:p>
              <a:p>
                <a:pPr lvl="1"/>
                <a:r>
                  <a:rPr lang="en-US" sz="2400" dirty="0"/>
                  <a:t>Use existing user dependency information</a:t>
                </a:r>
              </a:p>
              <a:p>
                <a:pPr lvl="1"/>
                <a:r>
                  <a:rPr lang="en-US" sz="2400" dirty="0"/>
                  <a:t>Discover dependency online (via clustering)</a:t>
                </a:r>
              </a:p>
              <a:p>
                <a:pPr lvl="1"/>
                <a:endParaRPr lang="en-US" sz="2400" dirty="0"/>
              </a:p>
              <a:p>
                <a:pPr lvl="1"/>
                <a:endParaRPr lang="en-US" sz="2000" b="0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ADB43FF-96EF-4222-8562-9F679DB4398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7881730" cy="4351338"/>
              </a:xfrm>
              <a:blipFill>
                <a:blip r:embed="rId2"/>
                <a:stretch>
                  <a:fillRect l="-1393" t="-22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BE5FC7-3DC3-4833-A0C3-7534E95E3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41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F54FB7D-2868-4F50-9ABC-12E4376E4F65}"/>
              </a:ext>
            </a:extLst>
          </p:cNvPr>
          <p:cNvGrpSpPr/>
          <p:nvPr/>
        </p:nvGrpSpPr>
        <p:grpSpPr>
          <a:xfrm>
            <a:off x="9913162" y="2337232"/>
            <a:ext cx="964692" cy="886367"/>
            <a:chOff x="2109632" y="2510860"/>
            <a:chExt cx="964692" cy="88636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79471CFB-BC4C-464F-9CFA-498E4C0E4FE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9632" y="2510860"/>
              <a:ext cx="649224" cy="64922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C83FC93-039B-4FE3-9A63-11BFEC80AC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731424" y="3054327"/>
              <a:ext cx="342900" cy="3429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E6B8C45-D368-4957-9B6A-52ADE45B7B39}"/>
              </a:ext>
            </a:extLst>
          </p:cNvPr>
          <p:cNvGrpSpPr/>
          <p:nvPr/>
        </p:nvGrpSpPr>
        <p:grpSpPr>
          <a:xfrm>
            <a:off x="9913162" y="3300875"/>
            <a:ext cx="958710" cy="848989"/>
            <a:chOff x="1493822" y="3687875"/>
            <a:chExt cx="958710" cy="84898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021524D-C8AE-4E94-B58E-C1433C47C56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3822" y="3687875"/>
              <a:ext cx="649224" cy="6492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325A7EB-8C54-4E3E-8C86-4F330F465FF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109632" y="4193964"/>
              <a:ext cx="342900" cy="342900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E5CF0F3-D6BA-4083-BC91-89D01D7FA7B5}"/>
              </a:ext>
            </a:extLst>
          </p:cNvPr>
          <p:cNvGrpSpPr/>
          <p:nvPr/>
        </p:nvGrpSpPr>
        <p:grpSpPr>
          <a:xfrm>
            <a:off x="9913162" y="4287022"/>
            <a:ext cx="991159" cy="827953"/>
            <a:chOff x="3064737" y="4348227"/>
            <a:chExt cx="991159" cy="827953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B053B5B-9C62-455C-9F14-DFC769C46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4737" y="4348227"/>
              <a:ext cx="649224" cy="649224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1872A46-0B98-4E71-98E3-2E61C2E7F0A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3712996" y="4833280"/>
              <a:ext cx="342900" cy="342900"/>
            </a:xfrm>
            <a:prstGeom prst="rect">
              <a:avLst/>
            </a:prstGeom>
          </p:spPr>
        </p:pic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4C19045-8203-42F1-BDA7-5929EF7D7EC3}"/>
              </a:ext>
            </a:extLst>
          </p:cNvPr>
          <p:cNvGrpSpPr/>
          <p:nvPr/>
        </p:nvGrpSpPr>
        <p:grpSpPr>
          <a:xfrm>
            <a:off x="10002822" y="5274254"/>
            <a:ext cx="928741" cy="816121"/>
            <a:chOff x="1558941" y="5405765"/>
            <a:chExt cx="928741" cy="816121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2449D0F-742D-4E7F-9F5F-F208BE3B060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58941" y="5405765"/>
              <a:ext cx="649224" cy="649224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2A6B1D4E-621C-4E70-819E-593A73B3BD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144782" y="5878986"/>
              <a:ext cx="342900" cy="342900"/>
            </a:xfrm>
            <a:prstGeom prst="rect">
              <a:avLst/>
            </a:prstGeom>
          </p:spPr>
        </p:pic>
      </p:grpSp>
      <p:sp>
        <p:nvSpPr>
          <p:cNvPr id="18" name="Date Placeholder 17">
            <a:extLst>
              <a:ext uri="{FF2B5EF4-FFF2-40B4-BE49-F238E27FC236}">
                <a16:creationId xmlns:a16="http://schemas.microsoft.com/office/drawing/2014/main" id="{69E093A4-18E8-4AD2-BC5C-790F6D858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3224839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775B6-1B8D-45FC-92F1-BC93AF4E4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Collaborative bandit learning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4C8AC8-E3BA-4BF7-AD79-0F723DFAA59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7200230" cy="4351338"/>
              </a:xfrm>
            </p:spPr>
            <p:txBody>
              <a:bodyPr>
                <a:normAutofit/>
              </a:bodyPr>
              <a:lstStyle/>
              <a:p>
                <a:r>
                  <a:rPr lang="en-US" sz="2800" dirty="0" err="1"/>
                  <a:t>CoLin</a:t>
                </a:r>
                <a:r>
                  <a:rPr lang="en-US" sz="2800" dirty="0"/>
                  <a:t> [WWGW16]</a:t>
                </a:r>
              </a:p>
              <a:p>
                <a:pPr lvl="1"/>
                <a:r>
                  <a:rPr lang="en-US" sz="2400" dirty="0"/>
                  <a:t>Social influence among users: content and opinion sharing in social network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400" b="0" i="0" smtClean="0">
                        <a:latin typeface="Cambria Math" panose="02040503050406030204" pitchFamily="18" charset="0"/>
                      </a:rPr>
                      <m:t>W</m:t>
                    </m:r>
                  </m:oMath>
                </a14:m>
                <a:r>
                  <a:rPr lang="en-US" sz="2400" dirty="0"/>
                  <a:t> </a:t>
                </a:r>
              </a:p>
              <a:p>
                <a:pPr lvl="1"/>
                <a:r>
                  <a:rPr lang="en-US" sz="2400" dirty="0"/>
                  <a:t>Reward: weighted average of expected reward among friends</a:t>
                </a:r>
              </a:p>
              <a:p>
                <a:pPr lvl="1"/>
                <a:r>
                  <a:rPr lang="en-US" sz="2400" dirty="0"/>
                  <a:t>A </a:t>
                </a:r>
                <a:r>
                  <a:rPr lang="en-US" sz="2400" i="1" dirty="0" err="1">
                    <a:solidFill>
                      <a:srgbClr val="FF0000"/>
                    </a:solidFill>
                  </a:rPr>
                  <a:t>dN</a:t>
                </a:r>
                <a:r>
                  <a:rPr lang="en-US" sz="2400" i="1" dirty="0"/>
                  <a:t>-dimensional</a:t>
                </a:r>
                <a:r>
                  <a:rPr lang="en-US" sz="2400" dirty="0"/>
                  <a:t> LinUCB </a:t>
                </a:r>
              </a:p>
              <a:p>
                <a:pPr lvl="1"/>
                <a:endParaRPr lang="en-US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44C8AC8-E3BA-4BF7-AD79-0F723DFAA59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7200230" cy="4351338"/>
              </a:xfrm>
              <a:blipFill>
                <a:blip r:embed="rId2"/>
                <a:stretch>
                  <a:fillRect l="-1524" t="-2241" r="-67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B089B3-26F4-4125-8595-4F50352DB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42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D85C8A3-17F4-4893-B0E2-FDE8A4BE1C2E}"/>
              </a:ext>
            </a:extLst>
          </p:cNvPr>
          <p:cNvGrpSpPr/>
          <p:nvPr/>
        </p:nvGrpSpPr>
        <p:grpSpPr>
          <a:xfrm>
            <a:off x="8740760" y="1216146"/>
            <a:ext cx="2373561" cy="2151034"/>
            <a:chOff x="1409516" y="2199310"/>
            <a:chExt cx="3016714" cy="3351610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F81FD06-0F19-4AE2-9BDF-AA24F045067F}"/>
                </a:ext>
              </a:extLst>
            </p:cNvPr>
            <p:cNvGrpSpPr/>
            <p:nvPr/>
          </p:nvGrpSpPr>
          <p:grpSpPr>
            <a:xfrm>
              <a:off x="2596487" y="2199310"/>
              <a:ext cx="964692" cy="886367"/>
              <a:chOff x="2109632" y="2510860"/>
              <a:chExt cx="964692" cy="886367"/>
            </a:xfrm>
          </p:grpSpPr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993EDC36-E006-4AC0-A0A9-4A1381A4644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09632" y="2510860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CC71BD5C-72BB-4E8A-A38A-FB37297AD2A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731424" y="3054327"/>
                <a:ext cx="342900" cy="342900"/>
              </a:xfrm>
              <a:prstGeom prst="rect">
                <a:avLst/>
              </a:prstGeom>
            </p:spPr>
          </p:pic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751E0356-FF97-406A-B626-3CB6C49003C0}"/>
                </a:ext>
              </a:extLst>
            </p:cNvPr>
            <p:cNvGrpSpPr/>
            <p:nvPr/>
          </p:nvGrpSpPr>
          <p:grpSpPr>
            <a:xfrm>
              <a:off x="1409516" y="3300751"/>
              <a:ext cx="958710" cy="848989"/>
              <a:chOff x="1493822" y="3687875"/>
              <a:chExt cx="958710" cy="848989"/>
            </a:xfrm>
          </p:grpSpPr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9369AFF7-5101-4EAC-8CE6-76D6AA4957A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3822" y="3687875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8B9228DF-635E-468D-A2EF-D0E0AA7C53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109632" y="4193964"/>
                <a:ext cx="342900" cy="342900"/>
              </a:xfrm>
              <a:prstGeom prst="rect">
                <a:avLst/>
              </a:prstGeom>
            </p:spPr>
          </p:pic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36B6A65-86B8-439F-A597-804C0A439D8F}"/>
                </a:ext>
              </a:extLst>
            </p:cNvPr>
            <p:cNvGrpSpPr/>
            <p:nvPr/>
          </p:nvGrpSpPr>
          <p:grpSpPr>
            <a:xfrm>
              <a:off x="3435071" y="4023469"/>
              <a:ext cx="991159" cy="827953"/>
              <a:chOff x="1494787" y="4551422"/>
              <a:chExt cx="991159" cy="827953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7524F929-40AD-4A72-AC9B-3DDDAE7F83F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94787" y="4551422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31CFCBCA-1730-440E-A91B-DA49C619E82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143046" y="5036475"/>
                <a:ext cx="342900" cy="342900"/>
              </a:xfrm>
              <a:prstGeom prst="rect">
                <a:avLst/>
              </a:prstGeom>
            </p:spPr>
          </p:pic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9CC68BD-03F9-45F1-9D08-9C35A914D7B5}"/>
                </a:ext>
              </a:extLst>
            </p:cNvPr>
            <p:cNvGrpSpPr/>
            <p:nvPr/>
          </p:nvGrpSpPr>
          <p:grpSpPr>
            <a:xfrm>
              <a:off x="2482610" y="4734799"/>
              <a:ext cx="928741" cy="816121"/>
              <a:chOff x="1558941" y="5405765"/>
              <a:chExt cx="928741" cy="816121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BA7D5347-4DD8-4D3C-922D-BFEF584BAEB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558941" y="5405765"/>
                <a:ext cx="649224" cy="649224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90DC692E-D133-4EC9-BFD8-AC111148270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2144782" y="5878986"/>
                <a:ext cx="342900" cy="342900"/>
              </a:xfrm>
              <a:prstGeom prst="rect">
                <a:avLst/>
              </a:prstGeom>
            </p:spPr>
          </p:pic>
        </p:grp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8D0F6BE9-1E15-4AB6-A186-D761D38F454C}"/>
                </a:ext>
              </a:extLst>
            </p:cNvPr>
            <p:cNvCxnSpPr/>
            <p:nvPr/>
          </p:nvCxnSpPr>
          <p:spPr>
            <a:xfrm>
              <a:off x="2991738" y="3004336"/>
              <a:ext cx="668085" cy="945639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94C357EF-09A5-4146-8BCD-03983490B572}"/>
                </a:ext>
              </a:extLst>
            </p:cNvPr>
            <p:cNvCxnSpPr>
              <a:endCxn id="22" idx="3"/>
            </p:cNvCxnSpPr>
            <p:nvPr/>
          </p:nvCxnSpPr>
          <p:spPr>
            <a:xfrm flipH="1">
              <a:off x="2058740" y="2971713"/>
              <a:ext cx="786451" cy="653650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885BF939-C64D-433A-9E6C-89764BE68BF4}"/>
                </a:ext>
              </a:extLst>
            </p:cNvPr>
            <p:cNvCxnSpPr/>
            <p:nvPr/>
          </p:nvCxnSpPr>
          <p:spPr>
            <a:xfrm flipH="1" flipV="1">
              <a:off x="1917259" y="4131452"/>
              <a:ext cx="622417" cy="601456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FD530E86-F595-4264-B981-120D1DDDD19E}"/>
                </a:ext>
              </a:extLst>
            </p:cNvPr>
            <p:cNvCxnSpPr/>
            <p:nvPr/>
          </p:nvCxnSpPr>
          <p:spPr>
            <a:xfrm flipV="1">
              <a:off x="2727939" y="3085351"/>
              <a:ext cx="178924" cy="1520147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9DE6C6D6-1A89-4C48-8866-3CE6E2770765}"/>
                </a:ext>
              </a:extLst>
            </p:cNvPr>
            <p:cNvCxnSpPr>
              <a:endCxn id="23" idx="0"/>
            </p:cNvCxnSpPr>
            <p:nvPr/>
          </p:nvCxnSpPr>
          <p:spPr>
            <a:xfrm flipH="1" flipV="1">
              <a:off x="2196776" y="3806840"/>
              <a:ext cx="1277627" cy="379952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C99DAFBC-B7E0-45FD-B712-00D0580054A2}"/>
                </a:ext>
              </a:extLst>
            </p:cNvPr>
            <p:cNvCxnSpPr>
              <a:stCxn id="20" idx="1"/>
            </p:cNvCxnSpPr>
            <p:nvPr/>
          </p:nvCxnSpPr>
          <p:spPr>
            <a:xfrm flipH="1">
              <a:off x="2913495" y="4348081"/>
              <a:ext cx="521576" cy="371619"/>
            </a:xfrm>
            <a:prstGeom prst="straightConnector1">
              <a:avLst/>
            </a:prstGeom>
            <a:ln w="1905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26" name="Table 25">
            <a:extLst>
              <a:ext uri="{FF2B5EF4-FFF2-40B4-BE49-F238E27FC236}">
                <a16:creationId xmlns:a16="http://schemas.microsoft.com/office/drawing/2014/main" id="{378FF05F-1584-4B15-A436-5AAF0BD2FAB4}"/>
              </a:ext>
            </a:extLst>
          </p:cNvPr>
          <p:cNvGraphicFramePr>
            <a:graphicFrameLocks noGrp="1"/>
          </p:cNvGraphicFramePr>
          <p:nvPr/>
        </p:nvGraphicFramePr>
        <p:xfrm>
          <a:off x="8936741" y="4722545"/>
          <a:ext cx="2177580" cy="159649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443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443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43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443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9123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9123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0.0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9123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9123"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i="0" dirty="0">
                          <a:solidFill>
                            <a:schemeClr val="accent1"/>
                          </a:solidFill>
                          <a:latin typeface="Gill Sans Light" charset="0"/>
                          <a:ea typeface="Gill Sans Light" charset="0"/>
                          <a:cs typeface="Gill Sans Light" charset="0"/>
                        </a:rPr>
                        <a:t>0.5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pSp>
        <p:nvGrpSpPr>
          <p:cNvPr id="27" name="Group 26">
            <a:extLst>
              <a:ext uri="{FF2B5EF4-FFF2-40B4-BE49-F238E27FC236}">
                <a16:creationId xmlns:a16="http://schemas.microsoft.com/office/drawing/2014/main" id="{6044DCA5-099A-4C3E-837A-4C75BCA77608}"/>
              </a:ext>
            </a:extLst>
          </p:cNvPr>
          <p:cNvGrpSpPr/>
          <p:nvPr/>
        </p:nvGrpSpPr>
        <p:grpSpPr>
          <a:xfrm>
            <a:off x="8504342" y="4338655"/>
            <a:ext cx="2561542" cy="1980383"/>
            <a:chOff x="7119594" y="1759709"/>
            <a:chExt cx="4059754" cy="3550376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F9E924C-508C-4AFC-8253-365E5450BA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9594" y="2400243"/>
              <a:ext cx="649224" cy="649224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34C9269A-5B95-4E8C-B71E-F30AD0B426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9594" y="3106800"/>
              <a:ext cx="649224" cy="649224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D988D6FD-28DA-41F9-9B97-D0422FBFB1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5721" y="1790446"/>
              <a:ext cx="649224" cy="649224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E034E9BD-C6AE-4CBD-AF3F-929BAD91C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0152" y="1759709"/>
              <a:ext cx="649224" cy="649224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68E098B9-4789-4B8D-84B3-6DDB5EB0F3E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5680" y="1775737"/>
              <a:ext cx="649224" cy="649224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39A3CEBE-C6A6-48C0-9F7F-12541041E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30124" y="1759709"/>
              <a:ext cx="649224" cy="649224"/>
            </a:xfrm>
            <a:prstGeom prst="rect">
              <a:avLst/>
            </a:prstGeom>
          </p:spPr>
        </p:pic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32896734-5166-44D1-B313-A61ADBCBC2C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19594" y="3872808"/>
              <a:ext cx="649224" cy="649224"/>
            </a:xfrm>
            <a:prstGeom prst="rect">
              <a:avLst/>
            </a:prstGeom>
          </p:spPr>
        </p:pic>
        <p:pic>
          <p:nvPicPr>
            <p:cNvPr id="35" name="Picture 34">
              <a:extLst>
                <a:ext uri="{FF2B5EF4-FFF2-40B4-BE49-F238E27FC236}">
                  <a16:creationId xmlns:a16="http://schemas.microsoft.com/office/drawing/2014/main" id="{E535912D-A156-4A42-8E77-0FD89804E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96497" y="4660861"/>
              <a:ext cx="649224" cy="649224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811DA38-B542-47C0-BF00-2F00D6EDA4B5}"/>
              </a:ext>
            </a:extLst>
          </p:cNvPr>
          <p:cNvGrpSpPr/>
          <p:nvPr/>
        </p:nvGrpSpPr>
        <p:grpSpPr>
          <a:xfrm>
            <a:off x="8809629" y="3656156"/>
            <a:ext cx="2489365" cy="721145"/>
            <a:chOff x="9294099" y="2640533"/>
            <a:chExt cx="2489365" cy="721145"/>
          </a:xfrm>
        </p:grpSpPr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F367BB50-62EB-4521-9F49-9DA38F8684DB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94099" y="2880138"/>
              <a:ext cx="441942" cy="267898"/>
            </a:xfrm>
            <a:prstGeom prst="rect">
              <a:avLst/>
            </a:prstGeom>
          </p:spPr>
        </p:pic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216F23F4-AEFF-44C4-B6C6-CA2316FFA1CA}"/>
                </a:ext>
              </a:extLst>
            </p:cNvPr>
            <p:cNvGrpSpPr/>
            <p:nvPr/>
          </p:nvGrpSpPr>
          <p:grpSpPr>
            <a:xfrm>
              <a:off x="9671588" y="2640533"/>
              <a:ext cx="2111876" cy="721145"/>
              <a:chOff x="9982200" y="1582527"/>
              <a:chExt cx="2111876" cy="721145"/>
            </a:xfrm>
          </p:grpSpPr>
          <p:pic>
            <p:nvPicPr>
              <p:cNvPr id="39" name="Picture 38">
                <a:extLst>
                  <a:ext uri="{FF2B5EF4-FFF2-40B4-BE49-F238E27FC236}">
                    <a16:creationId xmlns:a16="http://schemas.microsoft.com/office/drawing/2014/main" id="{F815AD1A-B45B-4C46-8E57-2DFBAF17D70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10933973" y="1582527"/>
                <a:ext cx="1160103" cy="721145"/>
              </a:xfrm>
              <a:prstGeom prst="rect">
                <a:avLst/>
              </a:prstGeom>
            </p:spPr>
          </p:pic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D802CDDD-D65A-4C83-B0EE-CF920638BE23}"/>
                  </a:ext>
                </a:extLst>
              </p:cNvPr>
              <p:cNvSpPr txBox="1"/>
              <p:nvPr/>
            </p:nvSpPr>
            <p:spPr>
              <a:xfrm>
                <a:off x="9982200" y="1758434"/>
                <a:ext cx="155071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/>
                  <a:t>in</a:t>
                </a:r>
                <a:r>
                  <a:rPr lang="zh-CN" altLang="en-US" dirty="0"/>
                  <a:t> </a:t>
                </a:r>
                <a:r>
                  <a:rPr lang="en-US" altLang="zh-CN" dirty="0"/>
                  <a:t>which</a:t>
                </a:r>
                <a:endParaRPr lang="en-US" dirty="0"/>
              </a:p>
            </p:txBody>
          </p:sp>
        </p:grpSp>
      </p:grpSp>
      <p:sp>
        <p:nvSpPr>
          <p:cNvPr id="41" name="Right Arrow 39">
            <a:extLst>
              <a:ext uri="{FF2B5EF4-FFF2-40B4-BE49-F238E27FC236}">
                <a16:creationId xmlns:a16="http://schemas.microsoft.com/office/drawing/2014/main" id="{C8A87106-E654-411E-93FC-16BA4393F4A1}"/>
              </a:ext>
            </a:extLst>
          </p:cNvPr>
          <p:cNvSpPr/>
          <p:nvPr/>
        </p:nvSpPr>
        <p:spPr>
          <a:xfrm rot="5400000">
            <a:off x="9705333" y="3406511"/>
            <a:ext cx="311172" cy="354378"/>
          </a:xfrm>
          <a:prstGeom prst="rightArrow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8" name="Picture 47">
            <a:extLst>
              <a:ext uri="{FF2B5EF4-FFF2-40B4-BE49-F238E27FC236}">
                <a16:creationId xmlns:a16="http://schemas.microsoft.com/office/drawing/2014/main" id="{D4D89576-A7D7-48E2-A3DB-7C47F36BA6D3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57852" y="4184985"/>
            <a:ext cx="2735692" cy="456992"/>
          </a:xfrm>
          <a:prstGeom prst="rect">
            <a:avLst/>
          </a:prstGeom>
        </p:spPr>
      </p:pic>
      <p:grpSp>
        <p:nvGrpSpPr>
          <p:cNvPr id="61" name="Group 60">
            <a:extLst>
              <a:ext uri="{FF2B5EF4-FFF2-40B4-BE49-F238E27FC236}">
                <a16:creationId xmlns:a16="http://schemas.microsoft.com/office/drawing/2014/main" id="{57FBBB22-B452-4F0B-9792-38E0CA7E0F2B}"/>
              </a:ext>
            </a:extLst>
          </p:cNvPr>
          <p:cNvGrpSpPr/>
          <p:nvPr/>
        </p:nvGrpSpPr>
        <p:grpSpPr>
          <a:xfrm>
            <a:off x="4524852" y="4153130"/>
            <a:ext cx="3882253" cy="590235"/>
            <a:chOff x="4524852" y="4153130"/>
            <a:chExt cx="3882253" cy="590235"/>
          </a:xfrm>
        </p:grpSpPr>
        <p:pic>
          <p:nvPicPr>
            <p:cNvPr id="55" name="Picture 54">
              <a:extLst>
                <a:ext uri="{FF2B5EF4-FFF2-40B4-BE49-F238E27FC236}">
                  <a16:creationId xmlns:a16="http://schemas.microsoft.com/office/drawing/2014/main" id="{0FA1BBD7-9949-49F4-BF02-5BFC08C5CA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4524852" y="4153130"/>
              <a:ext cx="3882253" cy="590235"/>
            </a:xfrm>
            <a:prstGeom prst="rect">
              <a:avLst/>
            </a:prstGeom>
          </p:spPr>
        </p:pic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4632778F-962E-49C2-B823-EBD62AE5F422}"/>
                </a:ext>
              </a:extLst>
            </p:cNvPr>
            <p:cNvSpPr/>
            <p:nvPr/>
          </p:nvSpPr>
          <p:spPr>
            <a:xfrm>
              <a:off x="7026961" y="4199669"/>
              <a:ext cx="1247327" cy="285043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62" name="Picture 61">
            <a:extLst>
              <a:ext uri="{FF2B5EF4-FFF2-40B4-BE49-F238E27FC236}">
                <a16:creationId xmlns:a16="http://schemas.microsoft.com/office/drawing/2014/main" id="{1BDBE6DA-60F6-40DD-851F-29318AAE403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656250" y="2878757"/>
            <a:ext cx="1306926" cy="544215"/>
          </a:xfrm>
          <a:prstGeom prst="rect">
            <a:avLst/>
          </a:prstGeom>
        </p:spPr>
      </p:pic>
      <p:grpSp>
        <p:nvGrpSpPr>
          <p:cNvPr id="65" name="Group 64">
            <a:extLst>
              <a:ext uri="{FF2B5EF4-FFF2-40B4-BE49-F238E27FC236}">
                <a16:creationId xmlns:a16="http://schemas.microsoft.com/office/drawing/2014/main" id="{E8035620-047A-4EFC-9FFB-DD6726BA1FC2}"/>
              </a:ext>
            </a:extLst>
          </p:cNvPr>
          <p:cNvGrpSpPr/>
          <p:nvPr/>
        </p:nvGrpSpPr>
        <p:grpSpPr>
          <a:xfrm>
            <a:off x="4444983" y="4755861"/>
            <a:ext cx="3674322" cy="2031325"/>
            <a:chOff x="4444983" y="4755861"/>
            <a:chExt cx="3674322" cy="2031325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120D44D5-0ABD-433B-BA7C-DA11E07F7A09}"/>
                </a:ext>
              </a:extLst>
            </p:cNvPr>
            <p:cNvGrpSpPr/>
            <p:nvPr/>
          </p:nvGrpSpPr>
          <p:grpSpPr>
            <a:xfrm>
              <a:off x="4444983" y="4755861"/>
              <a:ext cx="3674322" cy="2031325"/>
              <a:chOff x="4444983" y="4755861"/>
              <a:chExt cx="3674322" cy="2031325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7" name="TextBox 56">
                    <a:extLst>
                      <a:ext uri="{FF2B5EF4-FFF2-40B4-BE49-F238E27FC236}">
                        <a16:creationId xmlns:a16="http://schemas.microsoft.com/office/drawing/2014/main" id="{BFFD854F-902A-4259-9AC8-4EEB2FF66B45}"/>
                      </a:ext>
                    </a:extLst>
                  </p:cNvPr>
                  <p:cNvSpPr txBox="1"/>
                  <p:nvPr/>
                </p:nvSpPr>
                <p:spPr>
                  <a:xfrm>
                    <a:off x="4444983" y="4755861"/>
                    <a:ext cx="3674322" cy="203132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altLang="zh-CN" dirty="0"/>
                      <a:t>When</a:t>
                    </a:r>
                    <a:r>
                      <a:rPr lang="zh-CN" altLang="en-US" dirty="0"/>
                      <a:t> </a:t>
                    </a:r>
                    <a14:m>
                      <m:oMath xmlns:m="http://schemas.openxmlformats.org/officeDocument/2006/math">
                        <m:r>
                          <a:rPr lang="en-US" altLang="zh-CN" i="1">
                            <a:latin typeface="Cambria Math" charset="0"/>
                          </a:rPr>
                          <m:t>𝑊</m:t>
                        </m:r>
                      </m:oMath>
                    </a14:m>
                    <a:r>
                      <a:rPr lang="zh-CN" altLang="en-US" dirty="0"/>
                      <a:t> </a:t>
                    </a:r>
                    <a:r>
                      <a:rPr lang="en-US" altLang="zh-CN" dirty="0"/>
                      <a:t>is</a:t>
                    </a:r>
                    <a:r>
                      <a:rPr lang="zh-CN" altLang="en-US" dirty="0"/>
                      <a:t> </a:t>
                    </a:r>
                    <a:r>
                      <a:rPr lang="en-US" altLang="zh-CN" dirty="0"/>
                      <a:t>uniform,</a:t>
                    </a:r>
                    <a:r>
                      <a:rPr lang="zh-CN" altLang="en-US" dirty="0"/>
                      <a:t> </a:t>
                    </a:r>
                    <a:r>
                      <a:rPr lang="en-US" altLang="zh-CN" dirty="0" err="1"/>
                      <a:t>i.e</a:t>
                    </a:r>
                    <a:r>
                      <a:rPr lang="en-US" altLang="zh-CN" dirty="0"/>
                      <a:t>,</a:t>
                    </a:r>
                    <a:r>
                      <a:rPr lang="zh-CN" altLang="en-US" dirty="0"/>
                      <a:t> </a:t>
                    </a:r>
                    <a:r>
                      <a:rPr lang="en-US" altLang="zh-CN" dirty="0"/>
                      <a:t>all</a:t>
                    </a:r>
                    <a:r>
                      <a:rPr lang="zh-CN" altLang="en-US" dirty="0"/>
                      <a:t> </a:t>
                    </a:r>
                    <a:r>
                      <a:rPr lang="en-US" altLang="zh-CN" dirty="0"/>
                      <a:t>users</a:t>
                    </a:r>
                    <a:r>
                      <a:rPr lang="zh-CN" altLang="en-US" dirty="0"/>
                      <a:t> </a:t>
                    </a:r>
                    <a:r>
                      <a:rPr lang="en-US" altLang="zh-CN" dirty="0"/>
                      <a:t>are</a:t>
                    </a:r>
                    <a:r>
                      <a:rPr lang="zh-CN" altLang="en-US" dirty="0"/>
                      <a:t> </a:t>
                    </a:r>
                    <a:r>
                      <a:rPr lang="en-US" altLang="zh-CN" dirty="0"/>
                      <a:t>uniformly</a:t>
                    </a:r>
                    <a:r>
                      <a:rPr lang="zh-CN" altLang="en-US" dirty="0"/>
                      <a:t> </a:t>
                    </a:r>
                    <a:r>
                      <a:rPr lang="en-US" altLang="zh-CN" dirty="0"/>
                      <a:t>connected to share:</a:t>
                    </a:r>
                    <a:r>
                      <a:rPr lang="zh-CN" altLang="en-US" dirty="0"/>
                      <a:t> </a:t>
                    </a:r>
                    <a:endParaRPr lang="en-US" altLang="zh-CN" dirty="0"/>
                  </a:p>
                  <a:p>
                    <a:endParaRPr lang="en-US" altLang="zh-CN" dirty="0"/>
                  </a:p>
                  <a:p>
                    <a:endParaRPr lang="en-US" altLang="zh-CN" dirty="0"/>
                  </a:p>
                  <a:p>
                    <a:endParaRPr lang="en-US" altLang="zh-CN" dirty="0"/>
                  </a:p>
                  <a:p>
                    <a:r>
                      <a:rPr lang="en-US" altLang="zh-CN" dirty="0"/>
                      <a:t>Regret:</a:t>
                    </a:r>
                    <a:r>
                      <a:rPr lang="zh-CN" altLang="en-US" dirty="0"/>
                      <a:t> </a:t>
                    </a:r>
                  </a:p>
                  <a:p>
                    <a:endParaRPr lang="en-US" dirty="0"/>
                  </a:p>
                </p:txBody>
              </p:sp>
            </mc:Choice>
            <mc:Fallback xmlns="">
              <p:sp>
                <p:nvSpPr>
                  <p:cNvPr id="57" name="TextBox 56">
                    <a:extLst>
                      <a:ext uri="{FF2B5EF4-FFF2-40B4-BE49-F238E27FC236}">
                        <a16:creationId xmlns:a16="http://schemas.microsoft.com/office/drawing/2014/main" id="{BFFD854F-902A-4259-9AC8-4EEB2FF66B4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444983" y="4755861"/>
                    <a:ext cx="3674322" cy="2031325"/>
                  </a:xfrm>
                  <a:prstGeom prst="rect">
                    <a:avLst/>
                  </a:prstGeom>
                  <a:blipFill>
                    <a:blip r:embed="rId23"/>
                    <a:stretch>
                      <a:fillRect l="-1327" t="-1502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pic>
            <p:nvPicPr>
              <p:cNvPr id="60" name="Picture 59">
                <a:extLst>
                  <a:ext uri="{FF2B5EF4-FFF2-40B4-BE49-F238E27FC236}">
                    <a16:creationId xmlns:a16="http://schemas.microsoft.com/office/drawing/2014/main" id="{C48E2D28-4683-4E04-BB1E-1C663AA338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5752727" y="5396757"/>
                <a:ext cx="1426501" cy="612243"/>
              </a:xfrm>
              <a:prstGeom prst="rect">
                <a:avLst/>
              </a:prstGeom>
            </p:spPr>
          </p:pic>
        </p:grp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46F744F5-2842-42D4-83FA-3298297B0FD5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5373230" y="6189459"/>
              <a:ext cx="1577531" cy="294222"/>
            </a:xfrm>
            <a:prstGeom prst="rect">
              <a:avLst/>
            </a:prstGeom>
          </p:spPr>
        </p:pic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2F58770-072D-440E-87EC-AA1152A4EFEC}"/>
              </a:ext>
            </a:extLst>
          </p:cNvPr>
          <p:cNvGrpSpPr/>
          <p:nvPr/>
        </p:nvGrpSpPr>
        <p:grpSpPr>
          <a:xfrm>
            <a:off x="776162" y="4641977"/>
            <a:ext cx="3255619" cy="1725355"/>
            <a:chOff x="824338" y="4465985"/>
            <a:chExt cx="3255619" cy="1725355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AFEAA205-A3C6-4C09-A231-BD55774E25AD}"/>
                </a:ext>
              </a:extLst>
            </p:cNvPr>
            <p:cNvGrpSpPr/>
            <p:nvPr/>
          </p:nvGrpSpPr>
          <p:grpSpPr>
            <a:xfrm>
              <a:off x="824338" y="4465985"/>
              <a:ext cx="3255619" cy="1725355"/>
              <a:chOff x="5043565" y="5251535"/>
              <a:chExt cx="3255619" cy="1481817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BFDF751B-C7ED-4A4C-B408-DC23936513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5221466" y="6456593"/>
                <a:ext cx="1195424" cy="259381"/>
              </a:xfrm>
              <a:prstGeom prst="rect">
                <a:avLst/>
              </a:prstGeom>
            </p:spPr>
          </p:pic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3302A77E-FFAD-433D-94E8-4A81D0993CE2}"/>
                  </a:ext>
                </a:extLst>
              </p:cNvPr>
              <p:cNvSpPr txBox="1"/>
              <p:nvPr/>
            </p:nvSpPr>
            <p:spPr>
              <a:xfrm>
                <a:off x="5132671" y="5251535"/>
                <a:ext cx="250907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Closed form estimator</a:t>
                </a:r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E0FAEBE5-A5F6-49D1-B9A1-F261A031E5AD}"/>
                  </a:ext>
                </a:extLst>
              </p:cNvPr>
              <p:cNvSpPr/>
              <p:nvPr/>
            </p:nvSpPr>
            <p:spPr>
              <a:xfrm>
                <a:off x="5043565" y="5271196"/>
                <a:ext cx="3255619" cy="1462156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9CDD5D36-4489-40CE-B9CD-8E637BF0A5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7"/>
            <a:stretch>
              <a:fillRect/>
            </a:stretch>
          </p:blipFill>
          <p:spPr>
            <a:xfrm>
              <a:off x="881001" y="5370938"/>
              <a:ext cx="2465580" cy="510121"/>
            </a:xfrm>
            <a:prstGeom prst="rect">
              <a:avLst/>
            </a:prstGeom>
          </p:spPr>
        </p:pic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D72B721A-0863-4A18-9B32-A1D8D7940190}"/>
                </a:ext>
              </a:extLst>
            </p:cNvPr>
            <p:cNvPicPr>
              <a:picLocks noChangeAspect="1"/>
            </p:cNvPicPr>
            <p:nvPr/>
          </p:nvPicPr>
          <p:blipFill>
            <a:blip r:embed="rId28"/>
            <a:stretch>
              <a:fillRect/>
            </a:stretch>
          </p:blipFill>
          <p:spPr>
            <a:xfrm>
              <a:off x="954943" y="4945974"/>
              <a:ext cx="3117852" cy="490497"/>
            </a:xfrm>
            <a:prstGeom prst="rect">
              <a:avLst/>
            </a:prstGeom>
          </p:spPr>
        </p:pic>
      </p:grp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C8FA4F7-59C1-46C1-9081-FB708B8CF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3513242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5775B6-1B8D-45FC-92F1-BC93AF4E4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Online clustering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4C8AC8-E3BA-4BF7-AD79-0F723DFAA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287934" cy="4363140"/>
          </a:xfrm>
        </p:spPr>
        <p:txBody>
          <a:bodyPr>
            <a:normAutofit/>
          </a:bodyPr>
          <a:lstStyle/>
          <a:p>
            <a:r>
              <a:rPr lang="en-US" sz="2800" dirty="0"/>
              <a:t>CLUB[GLZ14]</a:t>
            </a:r>
          </a:p>
          <a:p>
            <a:pPr lvl="1"/>
            <a:r>
              <a:rPr lang="en-US" sz="2400" dirty="0"/>
              <a:t>Adaptively cluster users into groups</a:t>
            </a:r>
          </a:p>
          <a:p>
            <a:pPr lvl="1"/>
            <a:r>
              <a:rPr lang="en-US" dirty="0"/>
              <a:t>T</a:t>
            </a:r>
            <a:r>
              <a:rPr lang="en-US" sz="2400" dirty="0"/>
              <a:t>hreshold to remove edges is based on closeness of the users’ models</a:t>
            </a:r>
          </a:p>
          <a:p>
            <a:pPr lvl="1"/>
            <a:r>
              <a:rPr lang="en-US" sz="2400" dirty="0"/>
              <a:t>Build LinUCB on each cluster</a:t>
            </a:r>
          </a:p>
          <a:p>
            <a:r>
              <a:rPr lang="en-US" sz="2800" dirty="0"/>
              <a:t>Regret:                    . Reduce regret from </a:t>
            </a:r>
            <a:r>
              <a:rPr lang="en-US" sz="2800" dirty="0">
                <a:solidFill>
                  <a:srgbClr val="FF0000"/>
                </a:solidFill>
              </a:rPr>
              <a:t>N (users) to m (clusters)</a:t>
            </a:r>
          </a:p>
          <a:p>
            <a:pPr lvl="1"/>
            <a:endParaRPr lang="en-US" sz="2400" dirty="0"/>
          </a:p>
          <a:p>
            <a:pPr lvl="1"/>
            <a:endParaRPr lang="en-US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B089B3-26F4-4125-8595-4F50352DB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43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5F0A5EB-7C61-4471-AB02-1F084E390FCB}"/>
              </a:ext>
            </a:extLst>
          </p:cNvPr>
          <p:cNvGrpSpPr/>
          <p:nvPr/>
        </p:nvGrpSpPr>
        <p:grpSpPr>
          <a:xfrm>
            <a:off x="8564220" y="2008837"/>
            <a:ext cx="964692" cy="886367"/>
            <a:chOff x="2109632" y="2510860"/>
            <a:chExt cx="964692" cy="88636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A434094-CC7D-46CA-B91B-A8AB1113AE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09632" y="2510860"/>
              <a:ext cx="649224" cy="649224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5EE2834D-7814-41D9-A715-14FC7D84350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31424" y="3054327"/>
              <a:ext cx="342900" cy="3429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364851C-C071-4635-B4F2-746F7ABEA47A}"/>
              </a:ext>
            </a:extLst>
          </p:cNvPr>
          <p:cNvGrpSpPr/>
          <p:nvPr/>
        </p:nvGrpSpPr>
        <p:grpSpPr>
          <a:xfrm>
            <a:off x="7377249" y="3110278"/>
            <a:ext cx="958710" cy="848989"/>
            <a:chOff x="1493822" y="3687875"/>
            <a:chExt cx="958710" cy="84898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0A61801-2F4C-4001-BFA7-CA4D1A6779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93822" y="3687875"/>
              <a:ext cx="649224" cy="649224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70D8E819-C22E-425F-B931-AB7C01E5779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09632" y="4193964"/>
              <a:ext cx="342900" cy="342900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90CAC320-A808-4B0B-AAC5-4BD65DAD97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9325" y="3846204"/>
            <a:ext cx="649224" cy="64922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4A0FB34-98E9-427F-BA30-38248F1C25F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0343" y="4544326"/>
            <a:ext cx="649224" cy="649224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CEB81EB3-CC8D-46CA-955B-D37370ACBBC7}"/>
              </a:ext>
            </a:extLst>
          </p:cNvPr>
          <p:cNvGrpSpPr/>
          <p:nvPr/>
        </p:nvGrpSpPr>
        <p:grpSpPr>
          <a:xfrm>
            <a:off x="9036184" y="4331257"/>
            <a:ext cx="1474300" cy="1029190"/>
            <a:chOff x="9036184" y="4331257"/>
            <a:chExt cx="1474300" cy="102919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11DD0688-E127-4C74-B92A-E71FF1C7CC6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0167584" y="4331257"/>
              <a:ext cx="342900" cy="342900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D7546E6-AF27-4EAA-BA6E-1E878028307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036184" y="5017547"/>
              <a:ext cx="342900" cy="342900"/>
            </a:xfrm>
            <a:prstGeom prst="rect">
              <a:avLst/>
            </a:prstGeom>
          </p:spPr>
        </p:pic>
      </p:grpSp>
      <p:sp>
        <p:nvSpPr>
          <p:cNvPr id="25" name="Oval 24">
            <a:extLst>
              <a:ext uri="{FF2B5EF4-FFF2-40B4-BE49-F238E27FC236}">
                <a16:creationId xmlns:a16="http://schemas.microsoft.com/office/drawing/2014/main" id="{CC4AB906-B19C-4A0D-B154-22E781E5FD67}"/>
              </a:ext>
            </a:extLst>
          </p:cNvPr>
          <p:cNvSpPr/>
          <p:nvPr/>
        </p:nvSpPr>
        <p:spPr>
          <a:xfrm rot="19465534">
            <a:off x="8761213" y="1743648"/>
            <a:ext cx="1535398" cy="3147549"/>
          </a:xfrm>
          <a:prstGeom prst="ellipse">
            <a:avLst/>
          </a:prstGeom>
          <a:noFill/>
          <a:ln>
            <a:solidFill>
              <a:srgbClr val="FF5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0393D507-1900-4791-894D-8064156DA450}"/>
              </a:ext>
            </a:extLst>
          </p:cNvPr>
          <p:cNvSpPr/>
          <p:nvPr/>
        </p:nvSpPr>
        <p:spPr>
          <a:xfrm rot="19370578">
            <a:off x="7872170" y="2679370"/>
            <a:ext cx="1026808" cy="3147549"/>
          </a:xfrm>
          <a:prstGeom prst="ellipse">
            <a:avLst/>
          </a:prstGeom>
          <a:noFill/>
          <a:ln>
            <a:solidFill>
              <a:srgbClr val="FF5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C3D5D8E-E9BD-4856-98A6-E7C2758AD1AE}"/>
              </a:ext>
            </a:extLst>
          </p:cNvPr>
          <p:cNvGrpSpPr/>
          <p:nvPr/>
        </p:nvGrpSpPr>
        <p:grpSpPr>
          <a:xfrm>
            <a:off x="7271028" y="450667"/>
            <a:ext cx="2719474" cy="1374827"/>
            <a:chOff x="1050150" y="4588760"/>
            <a:chExt cx="2719474" cy="1374827"/>
          </a:xfrm>
        </p:grpSpPr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91EE08D6-1853-4169-AFF7-D8A2CEA18056}"/>
                </a:ext>
              </a:extLst>
            </p:cNvPr>
            <p:cNvGrpSpPr/>
            <p:nvPr/>
          </p:nvGrpSpPr>
          <p:grpSpPr>
            <a:xfrm>
              <a:off x="1123112" y="4588760"/>
              <a:ext cx="2608558" cy="1374827"/>
              <a:chOff x="1053548" y="4542435"/>
              <a:chExt cx="2608558" cy="1374827"/>
            </a:xfrm>
          </p:grpSpPr>
          <p:pic>
            <p:nvPicPr>
              <p:cNvPr id="29" name="Picture 28">
                <a:extLst>
                  <a:ext uri="{FF2B5EF4-FFF2-40B4-BE49-F238E27FC236}">
                    <a16:creationId xmlns:a16="http://schemas.microsoft.com/office/drawing/2014/main" id="{2DCEB998-0D84-4EDA-9A2C-D1A405342AB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117688" y="5188335"/>
                <a:ext cx="2290240" cy="728927"/>
              </a:xfrm>
              <a:prstGeom prst="rect">
                <a:avLst/>
              </a:prstGeom>
            </p:spPr>
          </p:pic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BC72515C-4406-41F8-998B-7A048871ABBA}"/>
                  </a:ext>
                </a:extLst>
              </p:cNvPr>
              <p:cNvSpPr txBox="1"/>
              <p:nvPr/>
            </p:nvSpPr>
            <p:spPr>
              <a:xfrm>
                <a:off x="1053548" y="4542435"/>
                <a:ext cx="202758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/>
                  <a:t>Remove edge if</a:t>
                </a:r>
              </a:p>
            </p:txBody>
          </p:sp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9981BB53-45E5-4A30-9471-EEE6DC20D8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64680" y="4838881"/>
                <a:ext cx="2597426" cy="412727"/>
              </a:xfrm>
              <a:prstGeom prst="rect">
                <a:avLst/>
              </a:prstGeom>
            </p:spPr>
          </p:pic>
        </p:grp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F0125742-E0FD-47EE-B41E-E3FE6E560C4A}"/>
                </a:ext>
              </a:extLst>
            </p:cNvPr>
            <p:cNvSpPr/>
            <p:nvPr/>
          </p:nvSpPr>
          <p:spPr>
            <a:xfrm>
              <a:off x="1050150" y="4588761"/>
              <a:ext cx="2719474" cy="1334374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469317" y="4857507"/>
            <a:ext cx="3937963" cy="1481817"/>
            <a:chOff x="4677332" y="5182531"/>
            <a:chExt cx="3937963" cy="1481817"/>
          </a:xfrm>
        </p:grpSpPr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33A6297C-93CA-4860-B377-21AC2B0542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856840" y="5533023"/>
              <a:ext cx="3015024" cy="341066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AFADE105-82C2-447D-814D-2AFEF16F23C8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4887905" y="5923134"/>
              <a:ext cx="2551056" cy="333377"/>
            </a:xfrm>
            <a:prstGeom prst="rect">
              <a:avLst/>
            </a:prstGeom>
          </p:spPr>
        </p:pic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F3411FCB-7519-4795-905F-D1BEC6FF1DD5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4902404" y="6304063"/>
              <a:ext cx="1326191" cy="313331"/>
            </a:xfrm>
            <a:prstGeom prst="rect">
              <a:avLst/>
            </a:prstGeom>
          </p:spPr>
        </p:pic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2466637-BA84-436A-9E9C-F85B99BF1E78}"/>
                </a:ext>
              </a:extLst>
            </p:cNvPr>
            <p:cNvSpPr txBox="1"/>
            <p:nvPr/>
          </p:nvSpPr>
          <p:spPr>
            <a:xfrm>
              <a:off x="4766438" y="5182531"/>
              <a:ext cx="25090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Closed form estimator</a:t>
              </a: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24D16BD7-3F39-4CD9-9D76-BA38D3AF4C04}"/>
                </a:ext>
              </a:extLst>
            </p:cNvPr>
            <p:cNvSpPr/>
            <p:nvPr/>
          </p:nvSpPr>
          <p:spPr>
            <a:xfrm>
              <a:off x="4677332" y="5202192"/>
              <a:ext cx="3255619" cy="1462156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8" name="Straight Arrow Connector 37">
              <a:extLst>
                <a:ext uri="{FF2B5EF4-FFF2-40B4-BE49-F238E27FC236}">
                  <a16:creationId xmlns:a16="http://schemas.microsoft.com/office/drawing/2014/main" id="{2B7EEC3E-B93C-4D7B-9665-B134763B8DB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067940" y="5282719"/>
              <a:ext cx="1547355" cy="381985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Date Placeholder 38">
            <a:extLst>
              <a:ext uri="{FF2B5EF4-FFF2-40B4-BE49-F238E27FC236}">
                <a16:creationId xmlns:a16="http://schemas.microsoft.com/office/drawing/2014/main" id="{36A6852F-D830-4836-8E44-0A987403A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  <a:endParaRPr lang="en-US" dirty="0"/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DE7FE4D3-0B2B-4549-811D-EFA84424F5E8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72540" y="3831510"/>
            <a:ext cx="1505383" cy="368088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3680447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25" grpId="0" uiExpand="1" animBg="1"/>
      <p:bldP spid="26" grpId="0" uiExpand="1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5ECD39-3BBB-4F09-A027-0B824D33A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Fairness concerns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CD2FDC-FF9F-421D-8595-B3EFA15CF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454931" cy="4351338"/>
          </a:xfrm>
        </p:spPr>
        <p:txBody>
          <a:bodyPr>
            <a:normAutofit/>
          </a:bodyPr>
          <a:lstStyle/>
          <a:p>
            <a:r>
              <a:rPr lang="en-US" sz="2800" dirty="0"/>
              <a:t>Machine bias – an important topic in machine learning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altLang="zh-CN" dirty="0"/>
              <a:t>Research of bias in data, model, algorithm etc.</a:t>
            </a:r>
          </a:p>
          <a:p>
            <a:pPr marL="1200150" lvl="2" indent="-285750">
              <a:buFont typeface="Arial" charset="0"/>
              <a:buChar char="•"/>
            </a:pPr>
            <a:r>
              <a:rPr lang="en-US" altLang="zh-CN" dirty="0"/>
              <a:t>E.g., discriminatory treatment of subpopulations</a:t>
            </a:r>
          </a:p>
          <a:p>
            <a:pPr marL="742950" lvl="1" indent="-285750">
              <a:buFont typeface="Arial" charset="0"/>
              <a:buChar char="•"/>
            </a:pPr>
            <a:r>
              <a:rPr lang="en-US" dirty="0"/>
              <a:t>The </a:t>
            </a:r>
            <a:r>
              <a:rPr lang="en-US" altLang="zh-CN" dirty="0"/>
              <a:t>n</a:t>
            </a:r>
            <a:r>
              <a:rPr lang="en-US" dirty="0"/>
              <a:t>eed to </a:t>
            </a:r>
            <a:r>
              <a:rPr lang="en-US" altLang="zh-CN" dirty="0"/>
              <a:t>e</a:t>
            </a:r>
            <a:r>
              <a:rPr lang="en-US" dirty="0"/>
              <a:t>xplore</a:t>
            </a:r>
            <a:endParaRPr lang="en-US" sz="2800" dirty="0"/>
          </a:p>
          <a:p>
            <a:r>
              <a:rPr lang="en-US" sz="2800" dirty="0"/>
              <a:t>Fairness guarantee during online decision making (bandits)</a:t>
            </a:r>
          </a:p>
          <a:p>
            <a:endParaRPr lang="en-US" sz="2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93A672-345A-4931-B160-64E6FDE3C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44</a:t>
            </a:fld>
            <a:endParaRPr lang="en-US"/>
          </a:p>
        </p:txBody>
      </p:sp>
      <p:pic>
        <p:nvPicPr>
          <p:cNvPr id="6" name="Picture 2" descr="https://static.propublica.org/projects/algorithmic-bias/assets/img/generated/opener-b-crop-2400*1350-00796e.jpg">
            <a:extLst>
              <a:ext uri="{FF2B5EF4-FFF2-40B4-BE49-F238E27FC236}">
                <a16:creationId xmlns:a16="http://schemas.microsoft.com/office/drawing/2014/main" id="{2AA79297-46AA-4402-A02B-918034832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9837" y="4763613"/>
            <a:ext cx="1593129" cy="896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0D4CCCA-66D4-445A-B0F0-B2CD521047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275" y="4305297"/>
            <a:ext cx="1593130" cy="462822"/>
          </a:xfrm>
          <a:prstGeom prst="rect">
            <a:avLst/>
          </a:prstGeom>
        </p:spPr>
      </p:pic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FF88BF7D-2931-4446-A168-4FF069B1A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BCF425-FE43-67E2-0458-958A7149EE94}"/>
              </a:ext>
            </a:extLst>
          </p:cNvPr>
          <p:cNvSpPr txBox="1"/>
          <p:nvPr/>
        </p:nvSpPr>
        <p:spPr>
          <a:xfrm>
            <a:off x="769270" y="4683377"/>
            <a:ext cx="41039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>
                <a:solidFill>
                  <a:srgbClr val="FF0000"/>
                </a:solidFill>
              </a:rPr>
              <a:t>How to define fairness in bandit learning?</a:t>
            </a:r>
          </a:p>
        </p:txBody>
      </p:sp>
    </p:spTree>
    <p:extLst>
      <p:ext uri="{BB962C8B-B14F-4D97-AF65-F5344CB8AC3E}">
        <p14:creationId xmlns:p14="http://schemas.microsoft.com/office/powerpoint/2010/main" val="2784752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6AE7CD-57E4-4DCE-87E4-8867AC3370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FairUCB</a:t>
            </a:r>
            <a:r>
              <a:rPr lang="en-US" dirty="0"/>
              <a:t> [JKMR16]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2F48F-E3E4-4E3B-879C-5956376FE7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Idea: </a:t>
            </a:r>
            <a:r>
              <a:rPr lang="en-US" sz="2800" dirty="0">
                <a:solidFill>
                  <a:srgbClr val="FF0000"/>
                </a:solidFill>
              </a:rPr>
              <a:t>uniformly</a:t>
            </a:r>
            <a:r>
              <a:rPr lang="en-US" sz="2800" dirty="0"/>
              <a:t> pull arm within the first </a:t>
            </a:r>
            <a:r>
              <a:rPr lang="en-US" sz="2800" dirty="0">
                <a:solidFill>
                  <a:srgbClr val="FF0000"/>
                </a:solidFill>
              </a:rPr>
              <a:t>confidence interval chain</a:t>
            </a:r>
          </a:p>
          <a:p>
            <a:pPr lvl="1"/>
            <a:r>
              <a:rPr lang="en-US" sz="2400" dirty="0"/>
              <a:t>Start from the largest UCB, find overlapped confidence intervals</a:t>
            </a:r>
          </a:p>
          <a:p>
            <a:r>
              <a:rPr lang="en-US" sz="2800" dirty="0"/>
              <a:t>Guaranteed fairness at every step with high probability</a:t>
            </a:r>
          </a:p>
          <a:p>
            <a:r>
              <a:rPr lang="en-US" sz="2800" dirty="0"/>
              <a:t>Regret: </a:t>
            </a:r>
          </a:p>
          <a:p>
            <a:pPr lvl="1"/>
            <a:endParaRPr lang="en-US" sz="2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70DCE3-ECD3-43D6-AF32-973579ACA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45</a:t>
            </a:fld>
            <a:endParaRPr lang="en-US" dirty="0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D7E63BA2-C905-4A04-93EB-82137D051884}"/>
              </a:ext>
            </a:extLst>
          </p:cNvPr>
          <p:cNvGrpSpPr/>
          <p:nvPr/>
        </p:nvGrpSpPr>
        <p:grpSpPr>
          <a:xfrm>
            <a:off x="3434567" y="4329788"/>
            <a:ext cx="274320" cy="365813"/>
            <a:chOff x="3362702" y="4360344"/>
            <a:chExt cx="274320" cy="579972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859EB1EC-8BCF-4F7B-B917-D5DBD9256183}"/>
                </a:ext>
              </a:extLst>
            </p:cNvPr>
            <p:cNvCxnSpPr>
              <a:cxnSpLocks/>
            </p:cNvCxnSpPr>
            <p:nvPr/>
          </p:nvCxnSpPr>
          <p:spPr>
            <a:xfrm>
              <a:off x="3362702" y="4938485"/>
              <a:ext cx="26961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C6C36AD-8D3E-40E1-AC76-DC2ECCE98532}"/>
                </a:ext>
              </a:extLst>
            </p:cNvPr>
            <p:cNvGrpSpPr/>
            <p:nvPr/>
          </p:nvGrpSpPr>
          <p:grpSpPr>
            <a:xfrm>
              <a:off x="3362702" y="4360344"/>
              <a:ext cx="274320" cy="579972"/>
              <a:chOff x="3706191" y="3984487"/>
              <a:chExt cx="274320" cy="579972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96EA8157-3F78-44D5-A064-D47F8A3D12D9}"/>
                  </a:ext>
                </a:extLst>
              </p:cNvPr>
              <p:cNvCxnSpPr/>
              <p:nvPr/>
            </p:nvCxnSpPr>
            <p:spPr>
              <a:xfrm flipV="1">
                <a:off x="3706191" y="3988904"/>
                <a:ext cx="27432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BEA8AB84-E86B-4B6B-B122-61A40A7E3707}"/>
                  </a:ext>
                </a:extLst>
              </p:cNvPr>
              <p:cNvCxnSpPr/>
              <p:nvPr/>
            </p:nvCxnSpPr>
            <p:spPr>
              <a:xfrm flipH="1">
                <a:off x="3838109" y="3984487"/>
                <a:ext cx="604" cy="57997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7D845CE2-C5EB-4486-92B9-C68E97ABD2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4624" y="6365007"/>
            <a:ext cx="344263" cy="29210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CA8F31F-3BC3-4B3E-B7DC-B0E7A9B6F0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6619" y="6365007"/>
            <a:ext cx="476253" cy="285752"/>
          </a:xfrm>
          <a:prstGeom prst="rect">
            <a:avLst/>
          </a:prstGeom>
        </p:spPr>
      </p:pic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D3E5108-F547-474A-A7A9-0B0D6F5BE267}"/>
              </a:ext>
            </a:extLst>
          </p:cNvPr>
          <p:cNvCxnSpPr>
            <a:cxnSpLocks/>
          </p:cNvCxnSpPr>
          <p:nvPr/>
        </p:nvCxnSpPr>
        <p:spPr>
          <a:xfrm>
            <a:off x="2968486" y="4344626"/>
            <a:ext cx="1" cy="1932451"/>
          </a:xfrm>
          <a:prstGeom prst="straightConnector1">
            <a:avLst/>
          </a:prstGeom>
          <a:ln w="28575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43621FF-D470-4350-8A67-107CD91F5832}"/>
              </a:ext>
            </a:extLst>
          </p:cNvPr>
          <p:cNvCxnSpPr/>
          <p:nvPr/>
        </p:nvCxnSpPr>
        <p:spPr>
          <a:xfrm flipV="1">
            <a:off x="2968486" y="6263825"/>
            <a:ext cx="55880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ABDCD407-5E64-4324-92AE-6B0ED3573A42}"/>
              </a:ext>
            </a:extLst>
          </p:cNvPr>
          <p:cNvSpPr txBox="1"/>
          <p:nvPr/>
        </p:nvSpPr>
        <p:spPr>
          <a:xfrm rot="16200000">
            <a:off x="2107096" y="4717739"/>
            <a:ext cx="12147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Reward</a:t>
            </a:r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E575E7F8-2E7F-47A5-960A-DE18DCE1FE84}"/>
              </a:ext>
            </a:extLst>
          </p:cNvPr>
          <p:cNvGrpSpPr/>
          <p:nvPr/>
        </p:nvGrpSpPr>
        <p:grpSpPr>
          <a:xfrm>
            <a:off x="3974224" y="4483774"/>
            <a:ext cx="274320" cy="708617"/>
            <a:chOff x="3362702" y="4360344"/>
            <a:chExt cx="274320" cy="579972"/>
          </a:xfrm>
        </p:grpSpPr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768E438F-F6A0-422C-961B-BD4830FDD248}"/>
                </a:ext>
              </a:extLst>
            </p:cNvPr>
            <p:cNvCxnSpPr>
              <a:cxnSpLocks/>
            </p:cNvCxnSpPr>
            <p:nvPr/>
          </p:nvCxnSpPr>
          <p:spPr>
            <a:xfrm>
              <a:off x="3362702" y="4938485"/>
              <a:ext cx="26961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AC81D99D-6F58-4324-9B91-C5FCCCCACCC7}"/>
                </a:ext>
              </a:extLst>
            </p:cNvPr>
            <p:cNvGrpSpPr/>
            <p:nvPr/>
          </p:nvGrpSpPr>
          <p:grpSpPr>
            <a:xfrm>
              <a:off x="3362702" y="4360344"/>
              <a:ext cx="274320" cy="579972"/>
              <a:chOff x="3706191" y="3984487"/>
              <a:chExt cx="274320" cy="579972"/>
            </a:xfrm>
          </p:grpSpPr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5CD666E7-3B5F-46CB-8AE5-B99E85A3E1FE}"/>
                  </a:ext>
                </a:extLst>
              </p:cNvPr>
              <p:cNvCxnSpPr/>
              <p:nvPr/>
            </p:nvCxnSpPr>
            <p:spPr>
              <a:xfrm flipV="1">
                <a:off x="3706191" y="3988904"/>
                <a:ext cx="27432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8CDFCE4E-6AE1-4FBC-BD4A-69DF18B38AAE}"/>
                  </a:ext>
                </a:extLst>
              </p:cNvPr>
              <p:cNvCxnSpPr/>
              <p:nvPr/>
            </p:nvCxnSpPr>
            <p:spPr>
              <a:xfrm flipH="1">
                <a:off x="3838109" y="3984487"/>
                <a:ext cx="604" cy="57997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A55C0BA7-32F7-447E-BA86-53995F07366E}"/>
              </a:ext>
            </a:extLst>
          </p:cNvPr>
          <p:cNvGrpSpPr/>
          <p:nvPr/>
        </p:nvGrpSpPr>
        <p:grpSpPr>
          <a:xfrm>
            <a:off x="4634284" y="5101296"/>
            <a:ext cx="274320" cy="306363"/>
            <a:chOff x="3362702" y="4360344"/>
            <a:chExt cx="274320" cy="579972"/>
          </a:xfrm>
        </p:grpSpPr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065BB78F-7608-4DA9-96E5-5545773AC36C}"/>
                </a:ext>
              </a:extLst>
            </p:cNvPr>
            <p:cNvCxnSpPr>
              <a:cxnSpLocks/>
            </p:cNvCxnSpPr>
            <p:nvPr/>
          </p:nvCxnSpPr>
          <p:spPr>
            <a:xfrm>
              <a:off x="3362702" y="4938485"/>
              <a:ext cx="26961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401242FE-4FC9-4D4E-A58F-CE30D025275B}"/>
                </a:ext>
              </a:extLst>
            </p:cNvPr>
            <p:cNvGrpSpPr/>
            <p:nvPr/>
          </p:nvGrpSpPr>
          <p:grpSpPr>
            <a:xfrm>
              <a:off x="3362702" y="4360344"/>
              <a:ext cx="274320" cy="579972"/>
              <a:chOff x="3706191" y="3984487"/>
              <a:chExt cx="274320" cy="579972"/>
            </a:xfrm>
          </p:grpSpPr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811D36C3-6E29-4D9A-9B1D-1499D3224535}"/>
                  </a:ext>
                </a:extLst>
              </p:cNvPr>
              <p:cNvCxnSpPr/>
              <p:nvPr/>
            </p:nvCxnSpPr>
            <p:spPr>
              <a:xfrm flipV="1">
                <a:off x="3706191" y="3988904"/>
                <a:ext cx="27432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E97A0509-719F-42FF-A880-9B7DB6D80D87}"/>
                  </a:ext>
                </a:extLst>
              </p:cNvPr>
              <p:cNvCxnSpPr/>
              <p:nvPr/>
            </p:nvCxnSpPr>
            <p:spPr>
              <a:xfrm flipH="1">
                <a:off x="3838109" y="3984487"/>
                <a:ext cx="604" cy="57997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C85A87E5-170D-4F98-8E3F-9D1609E69476}"/>
              </a:ext>
            </a:extLst>
          </p:cNvPr>
          <p:cNvGrpSpPr/>
          <p:nvPr/>
        </p:nvGrpSpPr>
        <p:grpSpPr>
          <a:xfrm>
            <a:off x="5107241" y="4926559"/>
            <a:ext cx="274320" cy="411977"/>
            <a:chOff x="3362702" y="4360344"/>
            <a:chExt cx="274320" cy="579972"/>
          </a:xfrm>
        </p:grpSpPr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E4F29ED3-C084-45FC-9F78-F60A509C441A}"/>
                </a:ext>
              </a:extLst>
            </p:cNvPr>
            <p:cNvCxnSpPr>
              <a:cxnSpLocks/>
            </p:cNvCxnSpPr>
            <p:nvPr/>
          </p:nvCxnSpPr>
          <p:spPr>
            <a:xfrm>
              <a:off x="3362702" y="4938485"/>
              <a:ext cx="26961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CDD8D393-27F6-409A-91E7-0BB054AA0B6A}"/>
                </a:ext>
              </a:extLst>
            </p:cNvPr>
            <p:cNvGrpSpPr/>
            <p:nvPr/>
          </p:nvGrpSpPr>
          <p:grpSpPr>
            <a:xfrm>
              <a:off x="3362702" y="4360344"/>
              <a:ext cx="274320" cy="579972"/>
              <a:chOff x="3706191" y="3984487"/>
              <a:chExt cx="274320" cy="579972"/>
            </a:xfrm>
          </p:grpSpPr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3C28D310-1B60-4A1E-A1AE-D8B4BCF659FE}"/>
                  </a:ext>
                </a:extLst>
              </p:cNvPr>
              <p:cNvCxnSpPr/>
              <p:nvPr/>
            </p:nvCxnSpPr>
            <p:spPr>
              <a:xfrm flipV="1">
                <a:off x="3706191" y="3988904"/>
                <a:ext cx="27432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09E01178-B2F8-4B18-AE98-FBB5EB25C17A}"/>
                  </a:ext>
                </a:extLst>
              </p:cNvPr>
              <p:cNvCxnSpPr/>
              <p:nvPr/>
            </p:nvCxnSpPr>
            <p:spPr>
              <a:xfrm flipH="1">
                <a:off x="3838109" y="3984487"/>
                <a:ext cx="604" cy="57997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76" name="Group 75">
            <a:extLst>
              <a:ext uri="{FF2B5EF4-FFF2-40B4-BE49-F238E27FC236}">
                <a16:creationId xmlns:a16="http://schemas.microsoft.com/office/drawing/2014/main" id="{7DE05CE3-F1D6-4545-9AC3-DEA35A23CA0C}"/>
              </a:ext>
            </a:extLst>
          </p:cNvPr>
          <p:cNvGrpSpPr/>
          <p:nvPr/>
        </p:nvGrpSpPr>
        <p:grpSpPr>
          <a:xfrm>
            <a:off x="6855470" y="5557200"/>
            <a:ext cx="274320" cy="329547"/>
            <a:chOff x="3362702" y="4360344"/>
            <a:chExt cx="274320" cy="579972"/>
          </a:xfrm>
        </p:grpSpPr>
        <p:cxnSp>
          <p:nvCxnSpPr>
            <p:cNvPr id="77" name="Straight Connector 76">
              <a:extLst>
                <a:ext uri="{FF2B5EF4-FFF2-40B4-BE49-F238E27FC236}">
                  <a16:creationId xmlns:a16="http://schemas.microsoft.com/office/drawing/2014/main" id="{933B55EB-5932-4963-A2DB-2FA951F414FA}"/>
                </a:ext>
              </a:extLst>
            </p:cNvPr>
            <p:cNvCxnSpPr>
              <a:cxnSpLocks/>
            </p:cNvCxnSpPr>
            <p:nvPr/>
          </p:nvCxnSpPr>
          <p:spPr>
            <a:xfrm>
              <a:off x="3362702" y="4938485"/>
              <a:ext cx="26961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3A922F2E-8FB5-4A9D-A160-DB98A9A6C74B}"/>
                </a:ext>
              </a:extLst>
            </p:cNvPr>
            <p:cNvGrpSpPr/>
            <p:nvPr/>
          </p:nvGrpSpPr>
          <p:grpSpPr>
            <a:xfrm>
              <a:off x="3362702" y="4360344"/>
              <a:ext cx="274320" cy="579972"/>
              <a:chOff x="3706191" y="3984487"/>
              <a:chExt cx="274320" cy="579972"/>
            </a:xfrm>
          </p:grpSpPr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8E539EAB-D352-4C0C-84EE-E30540FDE98D}"/>
                  </a:ext>
                </a:extLst>
              </p:cNvPr>
              <p:cNvCxnSpPr/>
              <p:nvPr/>
            </p:nvCxnSpPr>
            <p:spPr>
              <a:xfrm flipV="1">
                <a:off x="3706191" y="3988904"/>
                <a:ext cx="27432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586C015C-0D81-4120-82A8-9E8176855C1F}"/>
                  </a:ext>
                </a:extLst>
              </p:cNvPr>
              <p:cNvCxnSpPr/>
              <p:nvPr/>
            </p:nvCxnSpPr>
            <p:spPr>
              <a:xfrm flipH="1">
                <a:off x="3838109" y="3984487"/>
                <a:ext cx="604" cy="57997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8ACF50E5-97AC-46F6-A89F-8895D2A8BB8D}"/>
              </a:ext>
            </a:extLst>
          </p:cNvPr>
          <p:cNvGrpSpPr/>
          <p:nvPr/>
        </p:nvGrpSpPr>
        <p:grpSpPr>
          <a:xfrm>
            <a:off x="7352426" y="5603584"/>
            <a:ext cx="274320" cy="559057"/>
            <a:chOff x="3362702" y="4360344"/>
            <a:chExt cx="274320" cy="579972"/>
          </a:xfrm>
        </p:grpSpPr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0289F689-9162-4832-BB91-FF991808DA85}"/>
                </a:ext>
              </a:extLst>
            </p:cNvPr>
            <p:cNvCxnSpPr>
              <a:cxnSpLocks/>
            </p:cNvCxnSpPr>
            <p:nvPr/>
          </p:nvCxnSpPr>
          <p:spPr>
            <a:xfrm>
              <a:off x="3362702" y="4938485"/>
              <a:ext cx="26961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3" name="Group 82">
              <a:extLst>
                <a:ext uri="{FF2B5EF4-FFF2-40B4-BE49-F238E27FC236}">
                  <a16:creationId xmlns:a16="http://schemas.microsoft.com/office/drawing/2014/main" id="{703A0F5A-87F2-40F5-BF62-23856EE7AA21}"/>
                </a:ext>
              </a:extLst>
            </p:cNvPr>
            <p:cNvGrpSpPr/>
            <p:nvPr/>
          </p:nvGrpSpPr>
          <p:grpSpPr>
            <a:xfrm>
              <a:off x="3362702" y="4360344"/>
              <a:ext cx="274320" cy="579972"/>
              <a:chOff x="3706191" y="3984487"/>
              <a:chExt cx="274320" cy="579972"/>
            </a:xfrm>
          </p:grpSpPr>
          <p:cxnSp>
            <p:nvCxnSpPr>
              <p:cNvPr id="84" name="Straight Connector 83">
                <a:extLst>
                  <a:ext uri="{FF2B5EF4-FFF2-40B4-BE49-F238E27FC236}">
                    <a16:creationId xmlns:a16="http://schemas.microsoft.com/office/drawing/2014/main" id="{6C6AB7C4-DD70-464B-9EBD-DC43C672A147}"/>
                  </a:ext>
                </a:extLst>
              </p:cNvPr>
              <p:cNvCxnSpPr/>
              <p:nvPr/>
            </p:nvCxnSpPr>
            <p:spPr>
              <a:xfrm flipV="1">
                <a:off x="3706191" y="3988904"/>
                <a:ext cx="27432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EE453D16-EAB4-4085-B682-4E6FB4FD9A41}"/>
                  </a:ext>
                </a:extLst>
              </p:cNvPr>
              <p:cNvCxnSpPr/>
              <p:nvPr/>
            </p:nvCxnSpPr>
            <p:spPr>
              <a:xfrm flipH="1">
                <a:off x="3838109" y="3984487"/>
                <a:ext cx="604" cy="57997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2D1444FC-EFA6-467A-8847-B0BEA9FCD2A5}"/>
              </a:ext>
            </a:extLst>
          </p:cNvPr>
          <p:cNvGrpSpPr/>
          <p:nvPr/>
        </p:nvGrpSpPr>
        <p:grpSpPr>
          <a:xfrm>
            <a:off x="7803292" y="5758481"/>
            <a:ext cx="274320" cy="329547"/>
            <a:chOff x="3362702" y="4360344"/>
            <a:chExt cx="274320" cy="579972"/>
          </a:xfrm>
        </p:grpSpPr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98F256E1-B923-4FB9-AA05-F7997C020C6F}"/>
                </a:ext>
              </a:extLst>
            </p:cNvPr>
            <p:cNvCxnSpPr>
              <a:cxnSpLocks/>
            </p:cNvCxnSpPr>
            <p:nvPr/>
          </p:nvCxnSpPr>
          <p:spPr>
            <a:xfrm>
              <a:off x="3362702" y="4938485"/>
              <a:ext cx="269616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4C58BA13-7EDE-43A3-BBD0-7CC99021D995}"/>
                </a:ext>
              </a:extLst>
            </p:cNvPr>
            <p:cNvGrpSpPr/>
            <p:nvPr/>
          </p:nvGrpSpPr>
          <p:grpSpPr>
            <a:xfrm>
              <a:off x="3362702" y="4360344"/>
              <a:ext cx="274320" cy="579972"/>
              <a:chOff x="3706191" y="3984487"/>
              <a:chExt cx="274320" cy="579972"/>
            </a:xfrm>
          </p:grpSpPr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B8B84B43-61AE-407E-AB7E-8962AF248A32}"/>
                  </a:ext>
                </a:extLst>
              </p:cNvPr>
              <p:cNvCxnSpPr/>
              <p:nvPr/>
            </p:nvCxnSpPr>
            <p:spPr>
              <a:xfrm flipV="1">
                <a:off x="3706191" y="3988904"/>
                <a:ext cx="274320" cy="0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44489DC5-D223-49C3-9EFB-A6E59110693A}"/>
                  </a:ext>
                </a:extLst>
              </p:cNvPr>
              <p:cNvCxnSpPr/>
              <p:nvPr/>
            </p:nvCxnSpPr>
            <p:spPr>
              <a:xfrm flipH="1">
                <a:off x="3838109" y="3984487"/>
                <a:ext cx="604" cy="579972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3D917C07-CC06-4043-A63B-A9363FEF903E}"/>
              </a:ext>
            </a:extLst>
          </p:cNvPr>
          <p:cNvCxnSpPr>
            <a:cxnSpLocks/>
          </p:cNvCxnSpPr>
          <p:nvPr/>
        </p:nvCxnSpPr>
        <p:spPr>
          <a:xfrm>
            <a:off x="2968486" y="5443536"/>
            <a:ext cx="552541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tangle 101">
            <a:extLst>
              <a:ext uri="{FF2B5EF4-FFF2-40B4-BE49-F238E27FC236}">
                <a16:creationId xmlns:a16="http://schemas.microsoft.com/office/drawing/2014/main" id="{EB386D9F-2EA4-4009-A9B8-2DF774C5C676}"/>
              </a:ext>
            </a:extLst>
          </p:cNvPr>
          <p:cNvSpPr/>
          <p:nvPr/>
        </p:nvSpPr>
        <p:spPr>
          <a:xfrm>
            <a:off x="5947978" y="5417053"/>
            <a:ext cx="43954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…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05C31227-358B-44DF-BABF-BD4E58A57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0D177CC-AF6B-4E81-B35F-2F992BA097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7686" y="3111386"/>
            <a:ext cx="2418137" cy="741220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CBADB0A-FA8D-9184-11B6-4309A04BD5BB}"/>
              </a:ext>
            </a:extLst>
          </p:cNvPr>
          <p:cNvSpPr txBox="1"/>
          <p:nvPr/>
        </p:nvSpPr>
        <p:spPr>
          <a:xfrm>
            <a:off x="6387522" y="3529440"/>
            <a:ext cx="51500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/>
              <a:t>Fairness requirement: if arm a is truly better than b, the frequency we pull a should not be lower than b.</a:t>
            </a:r>
          </a:p>
        </p:txBody>
      </p:sp>
    </p:spTree>
    <p:extLst>
      <p:ext uri="{BB962C8B-B14F-4D97-AF65-F5344CB8AC3E}">
        <p14:creationId xmlns:p14="http://schemas.microsoft.com/office/powerpoint/2010/main" val="314754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Takeaways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Efficiency matters in exploration</a:t>
            </a:r>
          </a:p>
          <a:p>
            <a:r>
              <a:rPr lang="en-US" dirty="0"/>
              <a:t>Various perspectives to perform exploration</a:t>
            </a:r>
          </a:p>
          <a:p>
            <a:pPr lvl="1"/>
            <a:r>
              <a:rPr lang="en-US" dirty="0"/>
              <a:t>Confidence interval</a:t>
            </a:r>
          </a:p>
          <a:p>
            <a:pPr lvl="1"/>
            <a:r>
              <a:rPr lang="en-US" dirty="0"/>
              <a:t>Posterior distribution</a:t>
            </a:r>
          </a:p>
          <a:p>
            <a:pPr lvl="1"/>
            <a:r>
              <a:rPr lang="en-US" dirty="0"/>
              <a:t>Perturbation based</a:t>
            </a:r>
          </a:p>
          <a:p>
            <a:r>
              <a:rPr lang="en-US" dirty="0"/>
              <a:t>New challenges in bandit learning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4996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1600" dirty="0"/>
              <a:t>[SSSCJ16] Schnabel, T., </a:t>
            </a:r>
            <a:r>
              <a:rPr lang="en-US" sz="1600" dirty="0" err="1"/>
              <a:t>Swaminathan</a:t>
            </a:r>
            <a:r>
              <a:rPr lang="en-US" sz="1600" dirty="0"/>
              <a:t>, A., Singh, A., </a:t>
            </a:r>
            <a:r>
              <a:rPr lang="en-US" sz="1600" dirty="0" err="1"/>
              <a:t>Chandak</a:t>
            </a:r>
            <a:r>
              <a:rPr lang="en-US" sz="1600" dirty="0"/>
              <a:t>, N., &amp; </a:t>
            </a:r>
            <a:r>
              <a:rPr lang="en-US" sz="1600" dirty="0" err="1"/>
              <a:t>Joachims</a:t>
            </a:r>
            <a:r>
              <a:rPr lang="en-US" sz="1600" dirty="0"/>
              <a:t>, T. (2016, June). Recommendations as treatments: </a:t>
            </a:r>
            <a:r>
              <a:rPr lang="en-US" sz="1600" dirty="0" err="1"/>
              <a:t>debiasing</a:t>
            </a:r>
            <a:r>
              <a:rPr lang="en-US" sz="1600" dirty="0"/>
              <a:t> learning and evaluation. In Proceedings of the 33rd International Conference on International Conference on Machine Learning-Volume 48 (pp. 1670-1679).</a:t>
            </a:r>
          </a:p>
          <a:p>
            <a:pPr marL="0" indent="0">
              <a:buNone/>
            </a:pPr>
            <a:r>
              <a:rPr lang="en-US" sz="1600" dirty="0"/>
              <a:t>[LR85] Lai, T. L., &amp; Robbins, H. (1985). Asymptotically efficient adaptive allocation rules. Advances in applied mathematics, 6(1), 4-22.</a:t>
            </a:r>
          </a:p>
          <a:p>
            <a:pPr marL="0" indent="0">
              <a:buNone/>
            </a:pPr>
            <a:r>
              <a:rPr lang="en-US" sz="1600" dirty="0"/>
              <a:t>[Aue95] Auer, P., </a:t>
            </a:r>
            <a:r>
              <a:rPr lang="en-US" sz="1600" dirty="0" err="1"/>
              <a:t>Cesa</a:t>
            </a:r>
            <a:r>
              <a:rPr lang="en-US" sz="1600" dirty="0"/>
              <a:t>-Bianchi, N., Freund, Y., &amp; </a:t>
            </a:r>
            <a:r>
              <a:rPr lang="en-US" sz="1600" dirty="0" err="1"/>
              <a:t>Schapire</a:t>
            </a:r>
            <a:r>
              <a:rPr lang="en-US" sz="1600" dirty="0"/>
              <a:t>, R. E. (1995, October). Gambling in a rigged casino: The adversarial multi-armed bandit problem. In Proceedings of IEEE 36th Annual Foundations of Computer Science (pp. 322-331). IEEE.</a:t>
            </a:r>
          </a:p>
          <a:p>
            <a:pPr marL="0" indent="0">
              <a:buNone/>
            </a:pPr>
            <a:r>
              <a:rPr lang="en-US" sz="1600" dirty="0"/>
              <a:t>[LCLS10] Li, L., Chu, W., Langford, J., &amp; </a:t>
            </a:r>
            <a:r>
              <a:rPr lang="en-US" sz="1600" dirty="0" err="1"/>
              <a:t>Schapire</a:t>
            </a:r>
            <a:r>
              <a:rPr lang="en-US" sz="1600" dirty="0"/>
              <a:t>, R. E. (2010, April). A contextual-bandit approach to personalized news article recommendation. In Proceedings of the 19th international conference on World wide web (pp. 661-670).</a:t>
            </a:r>
          </a:p>
          <a:p>
            <a:pPr marL="0" indent="0">
              <a:buNone/>
            </a:pPr>
            <a:r>
              <a:rPr lang="en-US" sz="1600" dirty="0"/>
              <a:t>[CLRS11] Chu, W., Li, L., </a:t>
            </a:r>
            <a:r>
              <a:rPr lang="en-US" sz="1600" dirty="0" err="1"/>
              <a:t>Reyzin</a:t>
            </a:r>
            <a:r>
              <a:rPr lang="en-US" sz="1600" dirty="0"/>
              <a:t>, L., &amp; </a:t>
            </a:r>
            <a:r>
              <a:rPr lang="en-US" sz="1600" dirty="0" err="1"/>
              <a:t>Schapire</a:t>
            </a:r>
            <a:r>
              <a:rPr lang="en-US" sz="1600" dirty="0"/>
              <a:t>, R. (2011, June). Contextual bandits with linear payoff functions. In Proceedings of the Fourteenth International Conference on Artificial Intelligence and Statistics (pp. 208-214).</a:t>
            </a:r>
          </a:p>
          <a:p>
            <a:pPr marL="0" indent="0">
              <a:buNone/>
            </a:pPr>
            <a:r>
              <a:rPr lang="en-US" sz="1600" dirty="0"/>
              <a:t>[SB18] Sutton, R. S., &amp; </a:t>
            </a:r>
            <a:r>
              <a:rPr lang="en-US" sz="1600" dirty="0" err="1"/>
              <a:t>Barto</a:t>
            </a:r>
            <a:r>
              <a:rPr lang="en-US" sz="1600" dirty="0"/>
              <a:t>, A. G. (2018). Reinforcement learning: An introduction. MIT press.</a:t>
            </a:r>
          </a:p>
          <a:p>
            <a:pPr marL="0" indent="0">
              <a:buNone/>
            </a:pPr>
            <a:r>
              <a:rPr lang="en-US" sz="1600" dirty="0"/>
              <a:t>[Aue02] Auer, P. (2002). Using confidence bounds for exploitation-exploration trade-offs. Journal of Machine Learning Research, 3(Nov), 397-422.</a:t>
            </a:r>
          </a:p>
          <a:p>
            <a:pPr marL="0" indent="0">
              <a:buNone/>
            </a:pPr>
            <a:r>
              <a:rPr lang="en-US" sz="1600" dirty="0"/>
              <a:t>[LZ08] Langford, J., &amp; Zhang, T. (2008). The epoch-greedy algorithm for multi-armed bandits with side information. In Advances in neural information processing systems (pp. 817-824).</a:t>
            </a:r>
          </a:p>
          <a:p>
            <a:pPr marL="0" indent="0">
              <a:buNone/>
            </a:pPr>
            <a:r>
              <a:rPr lang="en-US" sz="1600" dirty="0"/>
              <a:t>[FCGS10] </a:t>
            </a:r>
            <a:r>
              <a:rPr lang="en-US" sz="1600" dirty="0" err="1"/>
              <a:t>Filippi</a:t>
            </a:r>
            <a:r>
              <a:rPr lang="en-US" sz="1600" dirty="0"/>
              <a:t>, S., </a:t>
            </a:r>
            <a:r>
              <a:rPr lang="en-US" sz="1600" dirty="0" err="1"/>
              <a:t>Cappe</a:t>
            </a:r>
            <a:r>
              <a:rPr lang="en-US" sz="1600" dirty="0"/>
              <a:t>, O., </a:t>
            </a:r>
            <a:r>
              <a:rPr lang="en-US" sz="1600" dirty="0" err="1"/>
              <a:t>Garivier</a:t>
            </a:r>
            <a:r>
              <a:rPr lang="en-US" sz="1600" dirty="0"/>
              <a:t>, A., &amp; </a:t>
            </a:r>
            <a:r>
              <a:rPr lang="en-US" sz="1600" dirty="0" err="1"/>
              <a:t>Szepesvári</a:t>
            </a:r>
            <a:r>
              <a:rPr lang="en-US" sz="1600" dirty="0"/>
              <a:t>, C. (2010). Parametric bandits: The generalized linear case. In Advances in Neural Information Processing Systems (pp. 586-594).</a:t>
            </a:r>
          </a:p>
          <a:p>
            <a:pPr marL="0" indent="0">
              <a:buNone/>
            </a:pPr>
            <a:r>
              <a:rPr lang="en-US" sz="1600" dirty="0"/>
              <a:t>[GC11] </a:t>
            </a:r>
            <a:r>
              <a:rPr lang="en-US" sz="1600" dirty="0" err="1"/>
              <a:t>Garivier</a:t>
            </a:r>
            <a:r>
              <a:rPr lang="en-US" sz="1600" dirty="0"/>
              <a:t>, A., &amp; </a:t>
            </a:r>
            <a:r>
              <a:rPr lang="en-US" sz="1600" dirty="0" err="1"/>
              <a:t>Cappé</a:t>
            </a:r>
            <a:r>
              <a:rPr lang="en-US" sz="1600" dirty="0"/>
              <a:t>, O. (2011, December). The KL-UCB algorithm for bounded stochastic bandits and beyond. In Proceedings of the 24th annual conference on learning theory (pp. 359-376).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47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231711281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241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/>
              <a:t>[AG13] Agrawal, S., &amp; </a:t>
            </a:r>
            <a:r>
              <a:rPr lang="en-US" sz="1400" dirty="0" err="1"/>
              <a:t>Goyal</a:t>
            </a:r>
            <a:r>
              <a:rPr lang="en-US" sz="1400" dirty="0"/>
              <a:t>, N. (2013, February). Thompson sampling for contextual bandits with linear payoffs. In International Conference on Machine Learning (pp. 127-135).</a:t>
            </a:r>
          </a:p>
          <a:p>
            <a:pPr marL="0" indent="0">
              <a:buNone/>
            </a:pPr>
            <a:r>
              <a:rPr lang="en-US" sz="1400" dirty="0"/>
              <a:t>[RVKOW18] Russo, D. J., Van Roy, B., </a:t>
            </a:r>
            <a:r>
              <a:rPr lang="en-US" sz="1400" dirty="0" err="1"/>
              <a:t>Kazerouni</a:t>
            </a:r>
            <a:r>
              <a:rPr lang="en-US" sz="1400" dirty="0"/>
              <a:t>, A., </a:t>
            </a:r>
            <a:r>
              <a:rPr lang="en-US" sz="1400" dirty="0" err="1"/>
              <a:t>Osband</a:t>
            </a:r>
            <a:r>
              <a:rPr lang="en-US" sz="1400" dirty="0"/>
              <a:t>, I., &amp; Wen, Z. (2018). A Tutorial on Thompson Sampling. Foundations and Trends® in Machine Learning, 11(1), 1-96.</a:t>
            </a:r>
          </a:p>
          <a:p>
            <a:pPr marL="0" indent="0">
              <a:buNone/>
            </a:pPr>
            <a:r>
              <a:rPr lang="en-US" sz="1400" dirty="0"/>
              <a:t>[KSGB19a] </a:t>
            </a:r>
            <a:r>
              <a:rPr lang="en-US" sz="1400" dirty="0" err="1"/>
              <a:t>Kveton</a:t>
            </a:r>
            <a:r>
              <a:rPr lang="en-US" sz="1400" dirty="0"/>
              <a:t>, B., </a:t>
            </a:r>
            <a:r>
              <a:rPr lang="en-US" sz="1400" dirty="0" err="1"/>
              <a:t>Szepesvári</a:t>
            </a:r>
            <a:r>
              <a:rPr lang="en-US" sz="1400" dirty="0"/>
              <a:t>, C., </a:t>
            </a:r>
            <a:r>
              <a:rPr lang="en-US" sz="1400" dirty="0" err="1"/>
              <a:t>Ghavamzadeh</a:t>
            </a:r>
            <a:r>
              <a:rPr lang="en-US" sz="1400" dirty="0"/>
              <a:t>, M., &amp; </a:t>
            </a:r>
            <a:r>
              <a:rPr lang="en-US" sz="1400" dirty="0" err="1"/>
              <a:t>Boutilier</a:t>
            </a:r>
            <a:r>
              <a:rPr lang="en-US" sz="1400" dirty="0"/>
              <a:t>, C. (2019, August). Perturbed-history exploration in stochastic multi-armed bandits. In Proceedings of the 28th International Joint Conference on Artificial Intelligence (pp. 2786-2793). AAAI Press.</a:t>
            </a:r>
          </a:p>
          <a:p>
            <a:pPr marL="0" indent="0">
              <a:buNone/>
            </a:pPr>
            <a:r>
              <a:rPr lang="en-US" sz="1400" dirty="0"/>
              <a:t>[KSGB19b] </a:t>
            </a:r>
            <a:r>
              <a:rPr lang="en-US" sz="1400" dirty="0" err="1"/>
              <a:t>Kveton</a:t>
            </a:r>
            <a:r>
              <a:rPr lang="en-US" sz="1400" dirty="0"/>
              <a:t>, B., </a:t>
            </a:r>
            <a:r>
              <a:rPr lang="en-US" sz="1400" dirty="0" err="1"/>
              <a:t>Szepesvari</a:t>
            </a:r>
            <a:r>
              <a:rPr lang="en-US" sz="1400" dirty="0"/>
              <a:t>, C., </a:t>
            </a:r>
            <a:r>
              <a:rPr lang="en-US" sz="1400" dirty="0" err="1"/>
              <a:t>Ghavamzadeh</a:t>
            </a:r>
            <a:r>
              <a:rPr lang="en-US" sz="1400" dirty="0"/>
              <a:t>, M., &amp; </a:t>
            </a:r>
            <a:r>
              <a:rPr lang="en-US" sz="1400" dirty="0" err="1"/>
              <a:t>Boutilier</a:t>
            </a:r>
            <a:r>
              <a:rPr lang="en-US" sz="1400" dirty="0"/>
              <a:t>, C. (2019). Perturbed-history exploration in stochastic linear bandits. </a:t>
            </a:r>
            <a:r>
              <a:rPr lang="en-US" sz="1400" dirty="0" err="1"/>
              <a:t>arXiv</a:t>
            </a:r>
            <a:r>
              <a:rPr lang="en-US" sz="1400" dirty="0"/>
              <a:t> preprint arXiv:1903.09132.</a:t>
            </a:r>
          </a:p>
          <a:p>
            <a:pPr marL="0" indent="0">
              <a:buNone/>
            </a:pPr>
            <a:r>
              <a:rPr lang="en-US" sz="1400" dirty="0"/>
              <a:t>[KMRWW18] Kannan, S., Morgenstern, J. H., Roth, A., Waggoner, B., &amp; Wu, Z. S. (2018). A smoothed analysis of the greedy algorithm for the linear contextual bandit problem. In Advances in Neural Information Processing Systems (pp. 2227-2236).</a:t>
            </a:r>
          </a:p>
          <a:p>
            <a:pPr marL="0" indent="0">
              <a:buNone/>
            </a:pPr>
            <a:r>
              <a:rPr lang="en-US" sz="1400" dirty="0"/>
              <a:t>[CGZ13] </a:t>
            </a:r>
            <a:r>
              <a:rPr lang="en-US" sz="1400" dirty="0" err="1"/>
              <a:t>Cesa</a:t>
            </a:r>
            <a:r>
              <a:rPr lang="en-US" sz="1400" dirty="0"/>
              <a:t>-Bianchi, N., Gentile, C., &amp; </a:t>
            </a:r>
            <a:r>
              <a:rPr lang="en-US" sz="1400" dirty="0" err="1"/>
              <a:t>Zappella</a:t>
            </a:r>
            <a:r>
              <a:rPr lang="en-US" sz="1400" dirty="0"/>
              <a:t>, G. (2013). A gang of bandits. In Advances in Neural Information Processing Systems (pp. 737-745).</a:t>
            </a:r>
          </a:p>
          <a:p>
            <a:pPr marL="0" indent="0">
              <a:buNone/>
            </a:pPr>
            <a:r>
              <a:rPr lang="en-US" sz="1400" dirty="0"/>
              <a:t>[WWGW16] Wu, Q., Wang, H., </a:t>
            </a:r>
            <a:r>
              <a:rPr lang="en-US" sz="1400" dirty="0" err="1"/>
              <a:t>Gu</a:t>
            </a:r>
            <a:r>
              <a:rPr lang="en-US" sz="1400" dirty="0"/>
              <a:t>, Q., &amp; Wang, H. (2016, July). Contextual bandits in a collaborative environment. In Proceedings of the 39th International ACM SIGIR conference on Research and Development in Information Retrieval (pp. 529-538).</a:t>
            </a:r>
          </a:p>
          <a:p>
            <a:pPr marL="0" indent="0">
              <a:buNone/>
            </a:pPr>
            <a:r>
              <a:rPr lang="en-US" sz="1400" dirty="0"/>
              <a:t>[GLZ14] Gentile, C., Li, S., &amp; </a:t>
            </a:r>
            <a:r>
              <a:rPr lang="en-US" sz="1400" dirty="0" err="1"/>
              <a:t>Zappella</a:t>
            </a:r>
            <a:r>
              <a:rPr lang="en-US" sz="1400" dirty="0"/>
              <a:t>, G. (2014, January). Online clustering of bandits. In International Conference on Machine Learning (pp. 757-765).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48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280556077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 III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400" dirty="0"/>
              <a:t>[WNW18] Wu, Q., </a:t>
            </a:r>
            <a:r>
              <a:rPr lang="en-US" sz="1400" dirty="0" err="1"/>
              <a:t>Iyer</a:t>
            </a:r>
            <a:r>
              <a:rPr lang="en-US" sz="1400" dirty="0"/>
              <a:t>, N., &amp; Wang, H. (2018, June). Learning contextual bandits in a non-stationary environment. In The 41st International ACM SIGIR Conference on Research &amp; Development in Information Retrieval (pp. 495-504).</a:t>
            </a:r>
          </a:p>
          <a:p>
            <a:pPr marL="0" indent="0">
              <a:buNone/>
            </a:pPr>
            <a:r>
              <a:rPr lang="en-US" sz="1400" dirty="0"/>
              <a:t>[WWLW19] Wu, Q., Wang, H., Li, Y., &amp; Wang, H. (2019, May). Dynamic Ensemble of Contextual Bandits to Satisfy Users' Changing Interests. In The World Wide Web Conference (pp. 2080-2090).</a:t>
            </a:r>
          </a:p>
          <a:p>
            <a:pPr marL="0" indent="0">
              <a:buNone/>
            </a:pPr>
            <a:r>
              <a:rPr lang="en-US" sz="1400" dirty="0"/>
              <a:t>[JKMNR16] Joseph, M., Kearns, M., Morgenstern, J., Neel, S., &amp; Roth, A. (2016). Fair algorithms for infinite and contextual bandits. </a:t>
            </a:r>
            <a:r>
              <a:rPr lang="en-US" sz="1400" dirty="0" err="1"/>
              <a:t>arXiv</a:t>
            </a:r>
            <a:r>
              <a:rPr lang="en-US" sz="1400" dirty="0"/>
              <a:t> preprint arXiv:1610.09559.</a:t>
            </a:r>
          </a:p>
          <a:p>
            <a:endParaRPr lang="en-US" sz="1400" dirty="0"/>
          </a:p>
          <a:p>
            <a:endParaRPr lang="en-US" sz="1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3646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is exploration necessary?</a:t>
            </a:r>
          </a:p>
          <a:p>
            <a:r>
              <a:rPr lang="en-US" dirty="0"/>
              <a:t>How to perform exploration?</a:t>
            </a:r>
          </a:p>
          <a:p>
            <a:r>
              <a:rPr lang="en-US" dirty="0"/>
              <a:t>How to balance it with exploitation?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5</a:t>
            </a:fld>
            <a:endParaRPr lang="en-US"/>
          </a:p>
        </p:txBody>
      </p:sp>
      <p:pic>
        <p:nvPicPr>
          <p:cNvPr id="1026" name="Picture 2" descr="Free Fishing Cliparts, Download Free Clip Art, Free Clip Art on Clipart  Libra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900" y="3509963"/>
            <a:ext cx="4000500" cy="266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37977429-FE28-9CB9-B826-B772B7F637B8}"/>
              </a:ext>
            </a:extLst>
          </p:cNvPr>
          <p:cNvGrpSpPr/>
          <p:nvPr/>
        </p:nvGrpSpPr>
        <p:grpSpPr>
          <a:xfrm>
            <a:off x="6904884" y="278821"/>
            <a:ext cx="3979430" cy="1479335"/>
            <a:chOff x="6867814" y="60920"/>
            <a:chExt cx="3979430" cy="1479335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9922512-24AF-7815-66F6-F970A0ADEEF6}"/>
                </a:ext>
              </a:extLst>
            </p:cNvPr>
            <p:cNvSpPr txBox="1"/>
            <p:nvPr/>
          </p:nvSpPr>
          <p:spPr>
            <a:xfrm>
              <a:off x="7090931" y="893924"/>
              <a:ext cx="3756313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i="1" dirty="0"/>
                <a:t>Create a multi-armed bandit problem where a greedy algorithm fails</a:t>
              </a:r>
            </a:p>
          </p:txBody>
        </p:sp>
        <p:pic>
          <p:nvPicPr>
            <p:cNvPr id="1028" name="Picture 4" descr="The Discussion Section: Some Pointers — Mick Cooper Training and Consultancy">
              <a:extLst>
                <a:ext uri="{FF2B5EF4-FFF2-40B4-BE49-F238E27FC236}">
                  <a16:creationId xmlns:a16="http://schemas.microsoft.com/office/drawing/2014/main" id="{00BF4502-DCBC-D8B0-C855-F2E53CD6B31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67814" y="60920"/>
              <a:ext cx="1742786" cy="10608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80812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Non-stationary bandits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50</a:t>
            </a:fld>
            <a:endParaRPr lang="en-US"/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dirty="0"/>
              <a:t>Problem formulation</a:t>
            </a:r>
          </a:p>
        </p:txBody>
      </p:sp>
      <p:grpSp>
        <p:nvGrpSpPr>
          <p:cNvPr id="16" name="Group 15"/>
          <p:cNvGrpSpPr/>
          <p:nvPr/>
        </p:nvGrpSpPr>
        <p:grpSpPr>
          <a:xfrm>
            <a:off x="3057985" y="2350053"/>
            <a:ext cx="5542676" cy="858253"/>
            <a:chOff x="2753185" y="2261705"/>
            <a:chExt cx="5542676" cy="858253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53185" y="2482079"/>
              <a:ext cx="980688" cy="637879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73858" y="2451845"/>
              <a:ext cx="1010835" cy="66811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68850" y="2478685"/>
              <a:ext cx="953921" cy="641273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5888383" y="2261705"/>
              <a:ext cx="24074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/>
                <a:t>…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2891620" y="3308625"/>
            <a:ext cx="5854284" cy="1375049"/>
            <a:chOff x="2586820" y="3220277"/>
            <a:chExt cx="5854284" cy="1375049"/>
          </a:xfrm>
        </p:grpSpPr>
        <p:pic>
          <p:nvPicPr>
            <p:cNvPr id="22" name="Picture 4" descr="Image result for bandit machine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86820" y="3220277"/>
              <a:ext cx="1344127" cy="13441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4" descr="Image result for bandit machine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0333" y="3220277"/>
              <a:ext cx="1344127" cy="13441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4" descr="Image result for bandit machine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6977" y="3251199"/>
              <a:ext cx="1344127" cy="13441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TextBox 24"/>
            <p:cNvSpPr txBox="1"/>
            <p:nvPr/>
          </p:nvSpPr>
          <p:spPr>
            <a:xfrm>
              <a:off x="5892800" y="3423479"/>
              <a:ext cx="2407478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/>
                <a:t>…</a:t>
              </a:r>
            </a:p>
          </p:txBody>
        </p:sp>
      </p:grpSp>
      <p:pic>
        <p:nvPicPr>
          <p:cNvPr id="26" name="Picture 2" descr="mage result for robot ic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238" y="4945486"/>
            <a:ext cx="827242" cy="827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Group 26"/>
          <p:cNvGrpSpPr/>
          <p:nvPr/>
        </p:nvGrpSpPr>
        <p:grpSpPr>
          <a:xfrm>
            <a:off x="4852508" y="5168056"/>
            <a:ext cx="315074" cy="382101"/>
            <a:chOff x="5382479" y="5128591"/>
            <a:chExt cx="315074" cy="382101"/>
          </a:xfrm>
        </p:grpSpPr>
        <p:pic>
          <p:nvPicPr>
            <p:cNvPr id="28" name="Picture 2" descr="Free photo: Dollar sign - 3d, Investment, Jackpot - Free Download ...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5382479" y="5128591"/>
              <a:ext cx="178135" cy="253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9" name="Picture 2" descr="Free photo: Dollar sign - 3d, Investment, Jackpot - Free Download ...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5444323" y="5256694"/>
              <a:ext cx="178135" cy="253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2" descr="Free photo: Dollar sign - 3d, Investment, Jackpot - Free Download ...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 flipV="1">
              <a:off x="5519418" y="5186017"/>
              <a:ext cx="178135" cy="2539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1" name="Picture 4" descr="Controller, emergency, escape, evacuate, lever, pull, push ico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71913">
            <a:off x="5264401" y="4795066"/>
            <a:ext cx="543340" cy="543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Group 32"/>
          <p:cNvGrpSpPr/>
          <p:nvPr/>
        </p:nvGrpSpPr>
        <p:grpSpPr>
          <a:xfrm>
            <a:off x="388730" y="3812208"/>
            <a:ext cx="2344763" cy="695138"/>
            <a:chOff x="499166" y="3891721"/>
            <a:chExt cx="2344763" cy="695138"/>
          </a:xfrm>
        </p:grpSpPr>
        <p:sp>
          <p:nvSpPr>
            <p:cNvPr id="34" name="TextBox 33"/>
            <p:cNvSpPr txBox="1"/>
            <p:nvPr/>
          </p:nvSpPr>
          <p:spPr>
            <a:xfrm>
              <a:off x="499166" y="3891721"/>
              <a:ext cx="128987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Actions</a:t>
              </a:r>
            </a:p>
          </p:txBody>
        </p:sp>
        <p:pic>
          <p:nvPicPr>
            <p:cNvPr id="35" name="Picture 34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16263" y="4263377"/>
              <a:ext cx="2327666" cy="323482"/>
            </a:xfrm>
            <a:prstGeom prst="rect">
              <a:avLst/>
            </a:prstGeom>
          </p:spPr>
        </p:pic>
      </p:grpSp>
      <p:sp>
        <p:nvSpPr>
          <p:cNvPr id="37" name="TextBox 36"/>
          <p:cNvSpPr txBox="1"/>
          <p:nvPr/>
        </p:nvSpPr>
        <p:spPr>
          <a:xfrm>
            <a:off x="388730" y="2500243"/>
            <a:ext cx="1289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Reward distribution</a:t>
            </a:r>
          </a:p>
        </p:txBody>
      </p:sp>
      <p:grpSp>
        <p:nvGrpSpPr>
          <p:cNvPr id="42" name="Group 41"/>
          <p:cNvGrpSpPr/>
          <p:nvPr/>
        </p:nvGrpSpPr>
        <p:grpSpPr>
          <a:xfrm>
            <a:off x="388730" y="5023817"/>
            <a:ext cx="1634434" cy="977762"/>
            <a:chOff x="388730" y="5023817"/>
            <a:chExt cx="1634434" cy="977762"/>
          </a:xfrm>
        </p:grpSpPr>
        <p:sp>
          <p:nvSpPr>
            <p:cNvPr id="43" name="TextBox 42"/>
            <p:cNvSpPr txBox="1"/>
            <p:nvPr/>
          </p:nvSpPr>
          <p:spPr>
            <a:xfrm>
              <a:off x="388730" y="5023817"/>
              <a:ext cx="16344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Agent/learner/policy</a:t>
              </a:r>
            </a:p>
          </p:txBody>
        </p: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544679" y="5664816"/>
              <a:ext cx="1125095" cy="336763"/>
            </a:xfrm>
            <a:prstGeom prst="rect">
              <a:avLst/>
            </a:prstGeom>
          </p:spPr>
        </p:pic>
      </p:grpSp>
      <p:grpSp>
        <p:nvGrpSpPr>
          <p:cNvPr id="45" name="Group 44"/>
          <p:cNvGrpSpPr/>
          <p:nvPr/>
        </p:nvGrpSpPr>
        <p:grpSpPr>
          <a:xfrm>
            <a:off x="3756804" y="5000619"/>
            <a:ext cx="957886" cy="649798"/>
            <a:chOff x="3584063" y="5078755"/>
            <a:chExt cx="957886" cy="649798"/>
          </a:xfrm>
        </p:grpSpPr>
        <p:sp>
          <p:nvSpPr>
            <p:cNvPr id="46" name="TextBox 45"/>
            <p:cNvSpPr txBox="1"/>
            <p:nvPr/>
          </p:nvSpPr>
          <p:spPr>
            <a:xfrm>
              <a:off x="3584063" y="5078755"/>
              <a:ext cx="95788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Reward</a:t>
              </a:r>
            </a:p>
          </p:txBody>
        </p:sp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708213" y="5357075"/>
              <a:ext cx="600079" cy="371478"/>
            </a:xfrm>
            <a:prstGeom prst="rect">
              <a:avLst/>
            </a:prstGeom>
          </p:spPr>
        </p:pic>
      </p:grpSp>
      <p:grpSp>
        <p:nvGrpSpPr>
          <p:cNvPr id="72" name="Group 71"/>
          <p:cNvGrpSpPr/>
          <p:nvPr/>
        </p:nvGrpSpPr>
        <p:grpSpPr>
          <a:xfrm>
            <a:off x="1201738" y="5629689"/>
            <a:ext cx="4764119" cy="850182"/>
            <a:chOff x="1201738" y="5629689"/>
            <a:chExt cx="4764119" cy="850182"/>
          </a:xfrm>
        </p:grpSpPr>
        <p:sp>
          <p:nvSpPr>
            <p:cNvPr id="41" name="TextBox 40"/>
            <p:cNvSpPr txBox="1"/>
            <p:nvPr/>
          </p:nvSpPr>
          <p:spPr>
            <a:xfrm>
              <a:off x="1610499" y="5895096"/>
              <a:ext cx="435535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>
                  <a:solidFill>
                    <a:srgbClr val="FF0000"/>
                  </a:solidFill>
                </a:rPr>
                <a:t>History</a:t>
              </a:r>
              <a:r>
                <a:rPr lang="zh-CN" altLang="en-US" sz="1600" dirty="0">
                  <a:solidFill>
                    <a:srgbClr val="FF0000"/>
                  </a:solidFill>
                </a:rPr>
                <a:t> </a:t>
              </a:r>
              <a:r>
                <a:rPr lang="en-US" altLang="zh-CN" sz="1600" dirty="0">
                  <a:solidFill>
                    <a:srgbClr val="FF0000"/>
                  </a:solidFill>
                </a:rPr>
                <a:t>is</a:t>
              </a:r>
              <a:r>
                <a:rPr lang="zh-CN" altLang="en-US" sz="1600" dirty="0">
                  <a:solidFill>
                    <a:srgbClr val="FF0000"/>
                  </a:solidFill>
                </a:rPr>
                <a:t> </a:t>
              </a:r>
              <a:r>
                <a:rPr lang="en-US" altLang="zh-CN" sz="1600" dirty="0">
                  <a:solidFill>
                    <a:srgbClr val="FF0000"/>
                  </a:solidFill>
                </a:rPr>
                <a:t>no</a:t>
              </a:r>
              <a:r>
                <a:rPr lang="zh-CN" altLang="en-US" sz="1600" dirty="0">
                  <a:solidFill>
                    <a:srgbClr val="FF0000"/>
                  </a:solidFill>
                </a:rPr>
                <a:t> </a:t>
              </a:r>
              <a:r>
                <a:rPr lang="en-US" altLang="zh-CN" sz="1600" dirty="0">
                  <a:solidFill>
                    <a:srgbClr val="FF0000"/>
                  </a:solidFill>
                </a:rPr>
                <a:t>longer</a:t>
              </a:r>
              <a:r>
                <a:rPr lang="zh-CN" altLang="en-US" sz="1600" dirty="0">
                  <a:solidFill>
                    <a:srgbClr val="FF0000"/>
                  </a:solidFill>
                </a:rPr>
                <a:t> </a:t>
              </a:r>
              <a:r>
                <a:rPr lang="en-US" altLang="zh-CN" sz="1600" dirty="0">
                  <a:solidFill>
                    <a:srgbClr val="FF0000"/>
                  </a:solidFill>
                </a:rPr>
                <a:t>helpful</a:t>
              </a:r>
              <a:r>
                <a:rPr lang="zh-CN" altLang="en-US" sz="1600" dirty="0">
                  <a:solidFill>
                    <a:srgbClr val="FF0000"/>
                  </a:solidFill>
                </a:rPr>
                <a:t> </a:t>
              </a:r>
              <a:r>
                <a:rPr lang="en-US" altLang="zh-CN" sz="1600" dirty="0">
                  <a:solidFill>
                    <a:srgbClr val="FF0000"/>
                  </a:solidFill>
                </a:rPr>
                <a:t>and</a:t>
              </a:r>
              <a:r>
                <a:rPr lang="zh-CN" altLang="en-US" sz="1600" dirty="0">
                  <a:solidFill>
                    <a:srgbClr val="FF0000"/>
                  </a:solidFill>
                </a:rPr>
                <a:t> </a:t>
              </a:r>
              <a:r>
                <a:rPr lang="en-US" altLang="zh-CN" sz="1600" dirty="0">
                  <a:solidFill>
                    <a:srgbClr val="FF0000"/>
                  </a:solidFill>
                </a:rPr>
                <a:t>may</a:t>
              </a:r>
              <a:r>
                <a:rPr lang="zh-CN" altLang="en-US" sz="1600" dirty="0">
                  <a:solidFill>
                    <a:srgbClr val="FF0000"/>
                  </a:solidFill>
                </a:rPr>
                <a:t> </a:t>
              </a:r>
              <a:r>
                <a:rPr lang="en-US" altLang="zh-CN" sz="1600" dirty="0">
                  <a:solidFill>
                    <a:srgbClr val="FF0000"/>
                  </a:solidFill>
                </a:rPr>
                <a:t>even</a:t>
              </a:r>
              <a:r>
                <a:rPr lang="zh-CN" altLang="en-US" sz="1600" dirty="0">
                  <a:solidFill>
                    <a:srgbClr val="FF0000"/>
                  </a:solidFill>
                </a:rPr>
                <a:t> </a:t>
              </a:r>
              <a:r>
                <a:rPr lang="en-US" altLang="zh-CN" sz="1600" dirty="0">
                  <a:solidFill>
                    <a:srgbClr val="FF0000"/>
                  </a:solidFill>
                </a:rPr>
                <a:t>be</a:t>
              </a:r>
              <a:r>
                <a:rPr lang="zh-CN" altLang="en-US" sz="1600" dirty="0">
                  <a:solidFill>
                    <a:srgbClr val="FF0000"/>
                  </a:solidFill>
                </a:rPr>
                <a:t> </a:t>
              </a:r>
              <a:r>
                <a:rPr lang="en-US" altLang="zh-CN" sz="1600" dirty="0">
                  <a:solidFill>
                    <a:srgbClr val="FF0000"/>
                  </a:solidFill>
                </a:rPr>
                <a:t>misleading</a:t>
              </a:r>
              <a:r>
                <a:rPr lang="zh-CN" altLang="en-US" sz="1600" dirty="0">
                  <a:solidFill>
                    <a:srgbClr val="FF0000"/>
                  </a:solidFill>
                </a:rPr>
                <a:t> </a:t>
              </a:r>
              <a:r>
                <a:rPr lang="en-US" altLang="zh-CN" sz="1600" dirty="0">
                  <a:solidFill>
                    <a:srgbClr val="FF0000"/>
                  </a:solidFill>
                </a:rPr>
                <a:t>in</a:t>
              </a:r>
              <a:r>
                <a:rPr lang="zh-CN" altLang="en-US" sz="1600" dirty="0">
                  <a:solidFill>
                    <a:srgbClr val="FF0000"/>
                  </a:solidFill>
                </a:rPr>
                <a:t> </a:t>
              </a:r>
              <a:r>
                <a:rPr lang="en-US" altLang="zh-CN" sz="1600" dirty="0">
                  <a:solidFill>
                    <a:srgbClr val="FF0000"/>
                  </a:solidFill>
                </a:rPr>
                <a:t>the</a:t>
              </a:r>
              <a:r>
                <a:rPr lang="zh-CN" altLang="en-US" sz="1600" dirty="0">
                  <a:solidFill>
                    <a:srgbClr val="FF0000"/>
                  </a:solidFill>
                </a:rPr>
                <a:t> </a:t>
              </a:r>
              <a:r>
                <a:rPr lang="en-US" altLang="zh-CN" sz="1600" dirty="0">
                  <a:solidFill>
                    <a:srgbClr val="FF0000"/>
                  </a:solidFill>
                </a:rPr>
                <a:t>player’s</a:t>
              </a:r>
              <a:r>
                <a:rPr lang="zh-CN" altLang="en-US" sz="1600" dirty="0">
                  <a:solidFill>
                    <a:srgbClr val="FF0000"/>
                  </a:solidFill>
                </a:rPr>
                <a:t> </a:t>
              </a:r>
              <a:r>
                <a:rPr lang="en-US" altLang="zh-CN" sz="1600" dirty="0">
                  <a:solidFill>
                    <a:srgbClr val="FF0000"/>
                  </a:solidFill>
                </a:rPr>
                <a:t>decision-making</a:t>
              </a:r>
              <a:endParaRPr lang="en-US" sz="1600" dirty="0">
                <a:solidFill>
                  <a:srgbClr val="FF0000"/>
                </a:solidFill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1201738" y="5629689"/>
              <a:ext cx="355600" cy="394874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5911242" y="4934221"/>
            <a:ext cx="3538291" cy="1874061"/>
            <a:chOff x="2064167" y="4690005"/>
            <a:chExt cx="3538291" cy="1874061"/>
          </a:xfrm>
        </p:grpSpPr>
        <p:cxnSp>
          <p:nvCxnSpPr>
            <p:cNvPr id="57" name="Straight Arrow Connector 56"/>
            <p:cNvCxnSpPr/>
            <p:nvPr/>
          </p:nvCxnSpPr>
          <p:spPr>
            <a:xfrm flipV="1">
              <a:off x="2514600" y="6112134"/>
              <a:ext cx="2823268" cy="34666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/>
            <p:cNvCxnSpPr/>
            <p:nvPr/>
          </p:nvCxnSpPr>
          <p:spPr>
            <a:xfrm flipV="1">
              <a:off x="2514600" y="4767114"/>
              <a:ext cx="0" cy="1379687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/>
            <p:cNvSpPr txBox="1"/>
            <p:nvPr/>
          </p:nvSpPr>
          <p:spPr>
            <a:xfrm>
              <a:off x="3945163" y="6194734"/>
              <a:ext cx="165729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1">
                      <a:lumMod val="75000"/>
                    </a:schemeClr>
                  </a:solidFill>
                </a:rPr>
                <a:t>Time</a:t>
              </a:r>
            </a:p>
          </p:txBody>
        </p:sp>
        <p:sp>
          <p:nvSpPr>
            <p:cNvPr id="60" name="TextBox 59"/>
            <p:cNvSpPr txBox="1"/>
            <p:nvPr/>
          </p:nvSpPr>
          <p:spPr>
            <a:xfrm rot="16200000">
              <a:off x="1791817" y="4962355"/>
              <a:ext cx="91403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accent1">
                      <a:lumMod val="75000"/>
                    </a:schemeClr>
                  </a:solidFill>
                </a:rPr>
                <a:t>Regret</a:t>
              </a: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13461167" y="809468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71" name="Group 70"/>
          <p:cNvGrpSpPr/>
          <p:nvPr/>
        </p:nvGrpSpPr>
        <p:grpSpPr>
          <a:xfrm>
            <a:off x="5825809" y="5092017"/>
            <a:ext cx="6184376" cy="5378499"/>
            <a:chOff x="5825809" y="5092017"/>
            <a:chExt cx="6184376" cy="5378499"/>
          </a:xfrm>
        </p:grpSpPr>
        <p:sp>
          <p:nvSpPr>
            <p:cNvPr id="55" name="Arc 54"/>
            <p:cNvSpPr/>
            <p:nvPr/>
          </p:nvSpPr>
          <p:spPr>
            <a:xfrm rot="18481685">
              <a:off x="6569103" y="5029434"/>
              <a:ext cx="4697788" cy="6184376"/>
            </a:xfrm>
            <a:prstGeom prst="arc">
              <a:avLst>
                <a:gd name="adj1" fmla="val 15994470"/>
                <a:gd name="adj2" fmla="val 18268608"/>
              </a:avLst>
            </a:prstGeom>
            <a:ln w="28575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7438740" y="5092017"/>
              <a:ext cx="4548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rgbClr val="008000"/>
                  </a:solidFill>
                  <a:sym typeface="Wingdings"/>
                </a:rPr>
                <a:t></a:t>
              </a:r>
              <a:endParaRPr lang="en-US" dirty="0">
                <a:solidFill>
                  <a:srgbClr val="008000"/>
                </a:solidFill>
              </a:endParaRPr>
            </a:p>
          </p:txBody>
        </p:sp>
      </p:grpSp>
      <p:grpSp>
        <p:nvGrpSpPr>
          <p:cNvPr id="78" name="Group 77"/>
          <p:cNvGrpSpPr/>
          <p:nvPr/>
        </p:nvGrpSpPr>
        <p:grpSpPr>
          <a:xfrm>
            <a:off x="8071523" y="4693111"/>
            <a:ext cx="1093957" cy="778418"/>
            <a:chOff x="8071523" y="4693111"/>
            <a:chExt cx="1093957" cy="778418"/>
          </a:xfrm>
        </p:grpSpPr>
        <p:cxnSp>
          <p:nvCxnSpPr>
            <p:cNvPr id="75" name="Straight Connector 74"/>
            <p:cNvCxnSpPr/>
            <p:nvPr/>
          </p:nvCxnSpPr>
          <p:spPr>
            <a:xfrm flipV="1">
              <a:off x="8071523" y="4693111"/>
              <a:ext cx="873457" cy="778418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7" name="TextBox 76"/>
            <p:cNvSpPr txBox="1"/>
            <p:nvPr/>
          </p:nvSpPr>
          <p:spPr>
            <a:xfrm>
              <a:off x="8710611" y="4743895"/>
              <a:ext cx="45486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dirty="0">
                  <a:solidFill>
                    <a:srgbClr val="FF0000"/>
                  </a:solidFill>
                  <a:sym typeface="Wingdings"/>
                </a:rPr>
                <a:t>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86" name="Group 85"/>
          <p:cNvGrpSpPr/>
          <p:nvPr/>
        </p:nvGrpSpPr>
        <p:grpSpPr>
          <a:xfrm>
            <a:off x="2713480" y="2308535"/>
            <a:ext cx="5997132" cy="899771"/>
            <a:chOff x="2713480" y="2308535"/>
            <a:chExt cx="5997132" cy="899771"/>
          </a:xfrm>
        </p:grpSpPr>
        <p:grpSp>
          <p:nvGrpSpPr>
            <p:cNvPr id="79" name="Group 78"/>
            <p:cNvGrpSpPr/>
            <p:nvPr/>
          </p:nvGrpSpPr>
          <p:grpSpPr>
            <a:xfrm>
              <a:off x="3057985" y="2360248"/>
              <a:ext cx="5457084" cy="832940"/>
              <a:chOff x="3377175" y="2275144"/>
              <a:chExt cx="4667531" cy="832940"/>
            </a:xfrm>
          </p:grpSpPr>
          <p:pic>
            <p:nvPicPr>
              <p:cNvPr id="80" name="Picture 79"/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693849" y="2470205"/>
                <a:ext cx="885818" cy="637879"/>
              </a:xfrm>
              <a:prstGeom prst="rect">
                <a:avLst/>
              </a:prstGeom>
            </p:spPr>
          </p:pic>
          <p:pic>
            <p:nvPicPr>
              <p:cNvPr id="81" name="Picture 80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126250" y="2434646"/>
                <a:ext cx="918456" cy="668113"/>
              </a:xfrm>
              <a:prstGeom prst="rect">
                <a:avLst/>
              </a:prstGeom>
            </p:spPr>
          </p:pic>
          <p:pic>
            <p:nvPicPr>
              <p:cNvPr id="82" name="Picture 81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377175" y="2481929"/>
                <a:ext cx="809880" cy="618717"/>
              </a:xfrm>
              <a:prstGeom prst="rect">
                <a:avLst/>
              </a:prstGeom>
            </p:spPr>
          </p:pic>
          <p:sp>
            <p:nvSpPr>
              <p:cNvPr id="83" name="TextBox 82"/>
              <p:cNvSpPr txBox="1"/>
              <p:nvPr/>
            </p:nvSpPr>
            <p:spPr>
              <a:xfrm>
                <a:off x="6049208" y="2275144"/>
                <a:ext cx="82417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 dirty="0"/>
                  <a:t>…</a:t>
                </a:r>
              </a:p>
            </p:txBody>
          </p:sp>
        </p:grpSp>
        <p:sp>
          <p:nvSpPr>
            <p:cNvPr id="84" name="Rectangle 83"/>
            <p:cNvSpPr/>
            <p:nvPr/>
          </p:nvSpPr>
          <p:spPr>
            <a:xfrm>
              <a:off x="2713480" y="2350053"/>
              <a:ext cx="5997132" cy="858253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5040022" y="2308535"/>
              <a:ext cx="179998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solidFill>
                    <a:srgbClr val="FF0000"/>
                  </a:solidFill>
                </a:rPr>
                <a:t>Non-stationary</a:t>
              </a:r>
              <a:endParaRPr lang="en-US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88" name="Cloud Callout 87"/>
          <p:cNvSpPr/>
          <p:nvPr/>
        </p:nvSpPr>
        <p:spPr>
          <a:xfrm>
            <a:off x="2388742" y="4652753"/>
            <a:ext cx="2337696" cy="517668"/>
          </a:xfrm>
          <a:prstGeom prst="cloudCallout">
            <a:avLst>
              <a:gd name="adj1" fmla="val -39133"/>
              <a:gd name="adj2" fmla="val 85896"/>
            </a:avLst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900" dirty="0">
                <a:solidFill>
                  <a:schemeClr val="tx1"/>
                </a:solidFill>
              </a:rPr>
              <a:t>I</a:t>
            </a:r>
            <a:r>
              <a:rPr lang="zh-CN" altLang="en-US" sz="900" dirty="0">
                <a:solidFill>
                  <a:schemeClr val="tx1"/>
                </a:solidFill>
              </a:rPr>
              <a:t> </a:t>
            </a:r>
            <a:r>
              <a:rPr lang="en-US" altLang="zh-CN" sz="900" dirty="0">
                <a:solidFill>
                  <a:schemeClr val="tx1"/>
                </a:solidFill>
              </a:rPr>
              <a:t>need</a:t>
            </a:r>
            <a:r>
              <a:rPr lang="zh-CN" altLang="en-US" sz="900" dirty="0">
                <a:solidFill>
                  <a:schemeClr val="tx1"/>
                </a:solidFill>
              </a:rPr>
              <a:t> </a:t>
            </a:r>
            <a:r>
              <a:rPr lang="en-US" altLang="zh-CN" sz="900" dirty="0">
                <a:solidFill>
                  <a:schemeClr val="tx1"/>
                </a:solidFill>
              </a:rPr>
              <a:t>to</a:t>
            </a:r>
            <a:r>
              <a:rPr lang="zh-CN" altLang="en-US" sz="900" dirty="0">
                <a:solidFill>
                  <a:schemeClr val="tx1"/>
                </a:solidFill>
              </a:rPr>
              <a:t> </a:t>
            </a:r>
            <a:r>
              <a:rPr lang="en-US" altLang="zh-CN" sz="900" dirty="0">
                <a:solidFill>
                  <a:schemeClr val="tx1"/>
                </a:solidFill>
              </a:rPr>
              <a:t>be</a:t>
            </a:r>
            <a:r>
              <a:rPr lang="zh-CN" altLang="en-US" sz="900" dirty="0">
                <a:solidFill>
                  <a:schemeClr val="tx1"/>
                </a:solidFill>
              </a:rPr>
              <a:t> </a:t>
            </a:r>
            <a:r>
              <a:rPr lang="en-US" altLang="zh-CN" sz="900" dirty="0">
                <a:solidFill>
                  <a:schemeClr val="tx1"/>
                </a:solidFill>
              </a:rPr>
              <a:t>adaptive</a:t>
            </a:r>
            <a:r>
              <a:rPr lang="zh-CN" altLang="en-US" sz="900" dirty="0">
                <a:solidFill>
                  <a:schemeClr val="tx1"/>
                </a:solidFill>
              </a:rPr>
              <a:t> </a:t>
            </a:r>
            <a:r>
              <a:rPr lang="en-US" altLang="zh-CN" sz="900" dirty="0">
                <a:solidFill>
                  <a:schemeClr val="tx1"/>
                </a:solidFill>
              </a:rPr>
              <a:t>about</a:t>
            </a:r>
            <a:r>
              <a:rPr lang="zh-CN" altLang="en-US" sz="900" dirty="0">
                <a:solidFill>
                  <a:schemeClr val="tx1"/>
                </a:solidFill>
              </a:rPr>
              <a:t> </a:t>
            </a:r>
            <a:r>
              <a:rPr lang="en-US" altLang="zh-CN" sz="900" dirty="0">
                <a:solidFill>
                  <a:schemeClr val="tx1"/>
                </a:solidFill>
              </a:rPr>
              <a:t>potential</a:t>
            </a:r>
            <a:r>
              <a:rPr lang="zh-CN" altLang="en-US" sz="900" dirty="0">
                <a:solidFill>
                  <a:schemeClr val="tx1"/>
                </a:solidFill>
              </a:rPr>
              <a:t> </a:t>
            </a:r>
            <a:r>
              <a:rPr lang="en-US" altLang="zh-CN" sz="900" dirty="0">
                <a:solidFill>
                  <a:schemeClr val="tx1"/>
                </a:solidFill>
              </a:rPr>
              <a:t>changes</a:t>
            </a:r>
            <a:r>
              <a:rPr lang="zh-CN" altLang="en-US" sz="900" dirty="0">
                <a:solidFill>
                  <a:schemeClr val="tx1"/>
                </a:solidFill>
              </a:rPr>
              <a:t> </a:t>
            </a:r>
            <a:r>
              <a:rPr lang="en-US" altLang="zh-CN" sz="900" dirty="0">
                <a:solidFill>
                  <a:schemeClr val="tx1"/>
                </a:solidFill>
              </a:rPr>
              <a:t>in</a:t>
            </a:r>
            <a:r>
              <a:rPr lang="zh-CN" altLang="en-US" sz="900" dirty="0">
                <a:solidFill>
                  <a:schemeClr val="tx1"/>
                </a:solidFill>
              </a:rPr>
              <a:t> </a:t>
            </a:r>
            <a:r>
              <a:rPr lang="en-US" altLang="zh-CN" sz="900" dirty="0">
                <a:solidFill>
                  <a:schemeClr val="tx1"/>
                </a:solidFill>
              </a:rPr>
              <a:t>the</a:t>
            </a:r>
            <a:r>
              <a:rPr lang="zh-CN" altLang="en-US" sz="900" dirty="0">
                <a:solidFill>
                  <a:schemeClr val="tx1"/>
                </a:solidFill>
              </a:rPr>
              <a:t> </a:t>
            </a:r>
            <a:r>
              <a:rPr lang="en-US" altLang="zh-CN" sz="900" dirty="0">
                <a:solidFill>
                  <a:schemeClr val="tx1"/>
                </a:solidFill>
              </a:rPr>
              <a:t>environment</a:t>
            </a:r>
            <a:endParaRPr lang="en-US" sz="900" dirty="0">
              <a:solidFill>
                <a:schemeClr val="tx1"/>
              </a:solidFill>
            </a:endParaRPr>
          </a:p>
        </p:txBody>
      </p:sp>
      <p:grpSp>
        <p:nvGrpSpPr>
          <p:cNvPr id="92" name="Group 91"/>
          <p:cNvGrpSpPr/>
          <p:nvPr/>
        </p:nvGrpSpPr>
        <p:grpSpPr>
          <a:xfrm>
            <a:off x="8800129" y="1784423"/>
            <a:ext cx="3418001" cy="2426573"/>
            <a:chOff x="8945901" y="1784423"/>
            <a:chExt cx="3418001" cy="2426573"/>
          </a:xfrm>
        </p:grpSpPr>
        <p:pic>
          <p:nvPicPr>
            <p:cNvPr id="89" name="Picture 8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979003" y="1784423"/>
              <a:ext cx="3079618" cy="1717882"/>
            </a:xfrm>
            <a:prstGeom prst="rect">
              <a:avLst/>
            </a:prstGeom>
          </p:spPr>
        </p:pic>
        <p:sp>
          <p:nvSpPr>
            <p:cNvPr id="90" name="TextBox 89"/>
            <p:cNvSpPr txBox="1"/>
            <p:nvPr/>
          </p:nvSpPr>
          <p:spPr>
            <a:xfrm>
              <a:off x="8945901" y="3472332"/>
              <a:ext cx="341800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latin typeface="Gill Sans Light" charset="0"/>
                  <a:ea typeface="Gill Sans Light" charset="0"/>
                  <a:cs typeface="Gill Sans Light" charset="0"/>
                </a:rPr>
                <a:t>Real-time click-through-rate of </a:t>
              </a:r>
              <a:r>
                <a:rPr lang="en-US" altLang="zh-CN" sz="1400" dirty="0">
                  <a:latin typeface="Gill Sans Light" charset="0"/>
                  <a:ea typeface="Gill Sans Light" charset="0"/>
                  <a:cs typeface="Gill Sans Light" charset="0"/>
                </a:rPr>
                <a:t>4</a:t>
              </a:r>
              <a:r>
                <a:rPr lang="zh-CN" altLang="en-US" sz="1400" dirty="0">
                  <a:latin typeface="Gill Sans Light" charset="0"/>
                  <a:ea typeface="Gill Sans Light" charset="0"/>
                  <a:cs typeface="Gill Sans Light" charset="0"/>
                </a:rPr>
                <a:t> </a:t>
              </a:r>
              <a:r>
                <a:rPr lang="en-US" sz="1400" dirty="0">
                  <a:latin typeface="Gill Sans Light" charset="0"/>
                  <a:ea typeface="Gill Sans Light" charset="0"/>
                  <a:cs typeface="Gill Sans Light" charset="0"/>
                </a:rPr>
                <a:t>news articles collected from Yahoo user click log dataset </a:t>
              </a:r>
            </a:p>
          </p:txBody>
        </p:sp>
      </p:grpSp>
      <p:pic>
        <p:nvPicPr>
          <p:cNvPr id="61" name="Picture 6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45459" y="3095071"/>
            <a:ext cx="1303827" cy="309155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1495468" y="3107354"/>
            <a:ext cx="735143" cy="334642"/>
            <a:chOff x="1495468" y="3107354"/>
            <a:chExt cx="735143" cy="334642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1495468" y="3115832"/>
              <a:ext cx="191948" cy="29542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02708" y="3107354"/>
              <a:ext cx="427903" cy="334642"/>
            </a:xfrm>
            <a:prstGeom prst="rect">
              <a:avLst/>
            </a:prstGeom>
          </p:spPr>
        </p:pic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504825" y="6413500"/>
            <a:ext cx="2743200" cy="365125"/>
          </a:xfrm>
        </p:spPr>
        <p:txBody>
          <a:bodyPr/>
          <a:lstStyle/>
          <a:p>
            <a:r>
              <a:rPr lang="en-US"/>
              <a:t>CS@THU</a:t>
            </a:r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776713" y="4350984"/>
            <a:ext cx="19631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>
                <a:solidFill>
                  <a:srgbClr val="FF0000"/>
                </a:solidFill>
              </a:rPr>
              <a:t>What’s the deal?</a:t>
            </a:r>
          </a:p>
        </p:txBody>
      </p:sp>
    </p:spTree>
    <p:extLst>
      <p:ext uri="{BB962C8B-B14F-4D97-AF65-F5344CB8AC3E}">
        <p14:creationId xmlns:p14="http://schemas.microsoft.com/office/powerpoint/2010/main" val="4051317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  <p:bldP spid="9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Non-stationarity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51</a:t>
            </a:fld>
            <a:endParaRPr lang="en-US"/>
          </a:p>
        </p:txBody>
      </p:sp>
      <p:sp>
        <p:nvSpPr>
          <p:cNvPr id="5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marL="228600" lvl="1">
              <a:spcBef>
                <a:spcPts val="1000"/>
              </a:spcBef>
            </a:pPr>
            <a:r>
              <a:rPr lang="en-US" dirty="0"/>
              <a:t>Different types of non-stationary environments</a:t>
            </a:r>
          </a:p>
          <a:p>
            <a:pPr marL="685800" lvl="2">
              <a:spcBef>
                <a:spcPts val="1000"/>
              </a:spcBef>
            </a:pPr>
            <a:r>
              <a:rPr lang="en-US" dirty="0"/>
              <a:t>Piecewise stationary</a:t>
            </a:r>
            <a:r>
              <a:rPr lang="zh-CN" altLang="en-US" dirty="0"/>
              <a:t> </a:t>
            </a:r>
            <a:r>
              <a:rPr lang="en-US" altLang="zh-CN" dirty="0"/>
              <a:t>environments</a:t>
            </a:r>
            <a:endParaRPr lang="en-US" dirty="0"/>
          </a:p>
          <a:p>
            <a:pPr marL="685800" lvl="2">
              <a:spcBef>
                <a:spcPts val="1000"/>
              </a:spcBef>
            </a:pPr>
            <a:r>
              <a:rPr lang="en-US" dirty="0"/>
              <a:t>Gradually changing</a:t>
            </a:r>
            <a:r>
              <a:rPr lang="zh-CN" altLang="en-US" dirty="0"/>
              <a:t> </a:t>
            </a:r>
            <a:r>
              <a:rPr lang="en-US" altLang="zh-CN" dirty="0"/>
              <a:t>environments</a:t>
            </a:r>
            <a:endParaRPr lang="en-US" dirty="0"/>
          </a:p>
          <a:p>
            <a:pPr marL="457200" lvl="2" indent="0">
              <a:spcBef>
                <a:spcPts val="1000"/>
              </a:spcBef>
              <a:buNone/>
            </a:pPr>
            <a:endParaRPr lang="en-US" dirty="0"/>
          </a:p>
        </p:txBody>
      </p:sp>
      <p:grpSp>
        <p:nvGrpSpPr>
          <p:cNvPr id="90" name="Group 89"/>
          <p:cNvGrpSpPr/>
          <p:nvPr/>
        </p:nvGrpSpPr>
        <p:grpSpPr>
          <a:xfrm>
            <a:off x="901700" y="3293780"/>
            <a:ext cx="4772440" cy="2698806"/>
            <a:chOff x="2412798" y="2063378"/>
            <a:chExt cx="8270499" cy="4112959"/>
          </a:xfrm>
        </p:grpSpPr>
        <p:cxnSp>
          <p:nvCxnSpPr>
            <p:cNvPr id="91" name="Straight Arrow Connector 90"/>
            <p:cNvCxnSpPr/>
            <p:nvPr/>
          </p:nvCxnSpPr>
          <p:spPr>
            <a:xfrm flipV="1">
              <a:off x="3097530" y="2657341"/>
              <a:ext cx="0" cy="288870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Arrow Connector 91"/>
            <p:cNvCxnSpPr/>
            <p:nvPr/>
          </p:nvCxnSpPr>
          <p:spPr>
            <a:xfrm>
              <a:off x="3097531" y="5534370"/>
              <a:ext cx="7025404" cy="1167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3" name="TextBox 92"/>
            <p:cNvSpPr txBox="1"/>
            <p:nvPr/>
          </p:nvSpPr>
          <p:spPr>
            <a:xfrm>
              <a:off x="9185965" y="5571450"/>
              <a:ext cx="1497332" cy="604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Time</a:t>
              </a:r>
            </a:p>
          </p:txBody>
        </p:sp>
        <p:sp>
          <p:nvSpPr>
            <p:cNvPr id="94" name="TextBox 93"/>
            <p:cNvSpPr txBox="1"/>
            <p:nvPr/>
          </p:nvSpPr>
          <p:spPr>
            <a:xfrm rot="16200000">
              <a:off x="1078192" y="3397984"/>
              <a:ext cx="3239156" cy="5699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Expected</a:t>
              </a:r>
              <a:r>
                <a:rPr lang="zh-CN" altLang="en-US" dirty="0"/>
                <a:t> </a:t>
              </a:r>
              <a:r>
                <a:rPr lang="en-US" dirty="0"/>
                <a:t>Reward</a:t>
              </a:r>
            </a:p>
          </p:txBody>
        </p:sp>
      </p:grpSp>
      <p:cxnSp>
        <p:nvCxnSpPr>
          <p:cNvPr id="95" name="Straight Connector 94"/>
          <p:cNvCxnSpPr/>
          <p:nvPr/>
        </p:nvCxnSpPr>
        <p:spPr>
          <a:xfrm>
            <a:off x="3029303" y="3971811"/>
            <a:ext cx="5207" cy="123666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6" name="Group 95"/>
          <p:cNvGrpSpPr/>
          <p:nvPr/>
        </p:nvGrpSpPr>
        <p:grpSpPr>
          <a:xfrm>
            <a:off x="1301360" y="3532204"/>
            <a:ext cx="1737379" cy="459283"/>
            <a:chOff x="2637330" y="3813257"/>
            <a:chExt cx="2889160" cy="521830"/>
          </a:xfrm>
        </p:grpSpPr>
        <p:cxnSp>
          <p:nvCxnSpPr>
            <p:cNvPr id="97" name="Straight Connector 96"/>
            <p:cNvCxnSpPr/>
            <p:nvPr/>
          </p:nvCxnSpPr>
          <p:spPr>
            <a:xfrm>
              <a:off x="2637330" y="4335087"/>
              <a:ext cx="2889160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8" name="Group 97"/>
            <p:cNvGrpSpPr/>
            <p:nvPr/>
          </p:nvGrpSpPr>
          <p:grpSpPr>
            <a:xfrm>
              <a:off x="3007538" y="3813257"/>
              <a:ext cx="2008414" cy="477769"/>
              <a:chOff x="3478310" y="4301544"/>
              <a:chExt cx="2008414" cy="477769"/>
            </a:xfrm>
          </p:grpSpPr>
          <p:pic>
            <p:nvPicPr>
              <p:cNvPr id="99" name="Picture 8" descr="Image result for soccer player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478310" y="4301544"/>
                <a:ext cx="328386" cy="4777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0" name="Picture 10" descr="Image result for tennis player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957566" y="4302577"/>
                <a:ext cx="476736" cy="4767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1" name="Picture 100" descr="Image result for basketball player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36489" y="4339600"/>
                <a:ext cx="439713" cy="43971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2" name="Picture 14" descr="Image result for baseball player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2453" y="4364818"/>
                <a:ext cx="384271" cy="4144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03" name="Group 102"/>
          <p:cNvGrpSpPr/>
          <p:nvPr/>
        </p:nvGrpSpPr>
        <p:grpSpPr>
          <a:xfrm>
            <a:off x="3042332" y="4803065"/>
            <a:ext cx="2224111" cy="399005"/>
            <a:chOff x="5534791" y="1984457"/>
            <a:chExt cx="2776487" cy="558852"/>
          </a:xfrm>
        </p:grpSpPr>
        <p:cxnSp>
          <p:nvCxnSpPr>
            <p:cNvPr id="104" name="Straight Connector 103"/>
            <p:cNvCxnSpPr/>
            <p:nvPr/>
          </p:nvCxnSpPr>
          <p:spPr>
            <a:xfrm>
              <a:off x="5534791" y="2540600"/>
              <a:ext cx="2655517" cy="2709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05" name="Group 104"/>
            <p:cNvGrpSpPr/>
            <p:nvPr/>
          </p:nvGrpSpPr>
          <p:grpSpPr>
            <a:xfrm>
              <a:off x="5760263" y="1984457"/>
              <a:ext cx="2551015" cy="477769"/>
              <a:chOff x="6231035" y="2472744"/>
              <a:chExt cx="2551015" cy="477769"/>
            </a:xfrm>
          </p:grpSpPr>
          <p:pic>
            <p:nvPicPr>
              <p:cNvPr id="106" name="Picture 8" descr="Image result for soccer player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6231035" y="2472744"/>
                <a:ext cx="328386" cy="4777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7" name="Picture 10" descr="Image result for tennis player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6710291" y="2473777"/>
                <a:ext cx="476736" cy="4767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8" name="Picture 12" descr="Image result for basketball player"/>
              <p:cNvPicPr>
                <a:picLocks noChangeAspect="1" noChangeArrowheads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89214" y="2510800"/>
                <a:ext cx="439713" cy="43971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9" name="Picture 14" descr="Image result for baseball player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55178" y="2536018"/>
                <a:ext cx="384271" cy="4144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0" name="Picture 16" descr="Image result for soccer player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70886" y="2539349"/>
                <a:ext cx="411164" cy="41116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11" name="Group 110"/>
          <p:cNvGrpSpPr/>
          <p:nvPr/>
        </p:nvGrpSpPr>
        <p:grpSpPr>
          <a:xfrm>
            <a:off x="1298739" y="4134642"/>
            <a:ext cx="1726154" cy="414785"/>
            <a:chOff x="2620158" y="2697825"/>
            <a:chExt cx="2889160" cy="471489"/>
          </a:xfrm>
        </p:grpSpPr>
        <p:cxnSp>
          <p:nvCxnSpPr>
            <p:cNvPr id="112" name="Straight Connector 111"/>
            <p:cNvCxnSpPr/>
            <p:nvPr/>
          </p:nvCxnSpPr>
          <p:spPr>
            <a:xfrm>
              <a:off x="2620158" y="3169314"/>
              <a:ext cx="2889160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13" name="Group 112"/>
            <p:cNvGrpSpPr/>
            <p:nvPr/>
          </p:nvGrpSpPr>
          <p:grpSpPr>
            <a:xfrm>
              <a:off x="2939178" y="2697825"/>
              <a:ext cx="2227263" cy="377825"/>
              <a:chOff x="3409950" y="3186112"/>
              <a:chExt cx="2227263" cy="377825"/>
            </a:xfrm>
          </p:grpSpPr>
          <p:pic>
            <p:nvPicPr>
              <p:cNvPr id="114" name="Picture 113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409950" y="3190875"/>
                <a:ext cx="364717" cy="364717"/>
              </a:xfrm>
              <a:prstGeom prst="rect">
                <a:avLst/>
              </a:prstGeom>
            </p:spPr>
          </p:pic>
          <p:pic>
            <p:nvPicPr>
              <p:cNvPr id="115" name="Picture 114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71924" y="3190874"/>
                <a:ext cx="365760" cy="365760"/>
              </a:xfrm>
              <a:prstGeom prst="rect">
                <a:avLst/>
              </a:prstGeom>
            </p:spPr>
          </p:pic>
          <p:pic>
            <p:nvPicPr>
              <p:cNvPr id="116" name="Picture 20" descr="Government will inject equity of Rs1.2 billion, company will have Rs6 billion paid-up capital. DESIGN: TALHA KHAN&#10;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85744" y="3186112"/>
                <a:ext cx="503767" cy="3778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17" name="Picture 24" descr="Image result for international trade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6760" y="3186113"/>
                <a:ext cx="530453" cy="3714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18" name="Group 117"/>
          <p:cNvGrpSpPr/>
          <p:nvPr/>
        </p:nvGrpSpPr>
        <p:grpSpPr>
          <a:xfrm>
            <a:off x="3021168" y="4102136"/>
            <a:ext cx="2172927" cy="447291"/>
            <a:chOff x="5511798" y="4330408"/>
            <a:chExt cx="2889160" cy="465217"/>
          </a:xfrm>
        </p:grpSpPr>
        <p:cxnSp>
          <p:nvCxnSpPr>
            <p:cNvPr id="119" name="Straight Connector 118"/>
            <p:cNvCxnSpPr/>
            <p:nvPr/>
          </p:nvCxnSpPr>
          <p:spPr>
            <a:xfrm>
              <a:off x="5511798" y="4795625"/>
              <a:ext cx="2889160" cy="0"/>
            </a:xfrm>
            <a:prstGeom prst="line">
              <a:avLst/>
            </a:prstGeom>
            <a:ln w="3810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0" name="Group 119"/>
            <p:cNvGrpSpPr/>
            <p:nvPr/>
          </p:nvGrpSpPr>
          <p:grpSpPr>
            <a:xfrm>
              <a:off x="5725240" y="4330408"/>
              <a:ext cx="2675570" cy="377825"/>
              <a:chOff x="6196012" y="4818695"/>
              <a:chExt cx="2675570" cy="377825"/>
            </a:xfrm>
          </p:grpSpPr>
          <p:pic>
            <p:nvPicPr>
              <p:cNvPr id="121" name="Picture 120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96012" y="4831803"/>
                <a:ext cx="364717" cy="364717"/>
              </a:xfrm>
              <a:prstGeom prst="rect">
                <a:avLst/>
              </a:prstGeom>
            </p:spPr>
          </p:pic>
          <p:pic>
            <p:nvPicPr>
              <p:cNvPr id="122" name="Picture 121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24720" y="4830760"/>
                <a:ext cx="365760" cy="365760"/>
              </a:xfrm>
              <a:prstGeom prst="rect">
                <a:avLst/>
              </a:prstGeom>
            </p:spPr>
          </p:pic>
          <p:pic>
            <p:nvPicPr>
              <p:cNvPr id="123" name="Picture 20" descr="Government will inject equity of Rs1.2 billion, company will have Rs6 billion paid-up capital. DESIGN: TALHA KHAN&#10;"/>
              <p:cNvPicPr>
                <a:picLocks noChangeAspect="1" noChangeArrowheads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33776" y="4818695"/>
                <a:ext cx="503767" cy="3778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4" name="Picture 24" descr="Image result for international trade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4568" y="4825045"/>
                <a:ext cx="530453" cy="3714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25" name="Picture 26" descr="http://www.bitcongress.org/wp-content/uploads/2018/01/exchange-300x300.png"/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505822" y="4830760"/>
                <a:ext cx="365760" cy="3657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pic>
        <p:nvPicPr>
          <p:cNvPr id="126" name="Picture 2" descr="eople who are at higher risk for severe illness | CDC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7572" y="5615600"/>
            <a:ext cx="989071" cy="49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7" name="Group 126"/>
          <p:cNvGrpSpPr/>
          <p:nvPr/>
        </p:nvGrpSpPr>
        <p:grpSpPr>
          <a:xfrm>
            <a:off x="6015831" y="3331154"/>
            <a:ext cx="4708775" cy="2661432"/>
            <a:chOff x="2412798" y="2063378"/>
            <a:chExt cx="8270499" cy="4112959"/>
          </a:xfrm>
        </p:grpSpPr>
        <p:cxnSp>
          <p:nvCxnSpPr>
            <p:cNvPr id="128" name="Straight Arrow Connector 127"/>
            <p:cNvCxnSpPr/>
            <p:nvPr/>
          </p:nvCxnSpPr>
          <p:spPr>
            <a:xfrm flipV="1">
              <a:off x="3097530" y="2657341"/>
              <a:ext cx="0" cy="2888706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Straight Arrow Connector 128"/>
            <p:cNvCxnSpPr/>
            <p:nvPr/>
          </p:nvCxnSpPr>
          <p:spPr>
            <a:xfrm>
              <a:off x="3097531" y="5534370"/>
              <a:ext cx="7025404" cy="1167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0" name="TextBox 129"/>
            <p:cNvSpPr txBox="1"/>
            <p:nvPr/>
          </p:nvSpPr>
          <p:spPr>
            <a:xfrm>
              <a:off x="9185965" y="5571450"/>
              <a:ext cx="1497332" cy="604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Time</a:t>
              </a:r>
            </a:p>
          </p:txBody>
        </p:sp>
        <p:sp>
          <p:nvSpPr>
            <p:cNvPr id="131" name="TextBox 130"/>
            <p:cNvSpPr txBox="1"/>
            <p:nvPr/>
          </p:nvSpPr>
          <p:spPr>
            <a:xfrm rot="16200000">
              <a:off x="1078192" y="3397984"/>
              <a:ext cx="3239156" cy="5699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/>
                <a:t>Expected</a:t>
              </a:r>
              <a:r>
                <a:rPr lang="zh-CN" altLang="en-US" dirty="0"/>
                <a:t> </a:t>
              </a:r>
              <a:r>
                <a:rPr lang="en-US" dirty="0"/>
                <a:t>Reward</a:t>
              </a:r>
            </a:p>
          </p:txBody>
        </p:sp>
      </p:grpSp>
      <p:grpSp>
        <p:nvGrpSpPr>
          <p:cNvPr id="150" name="Group 149"/>
          <p:cNvGrpSpPr/>
          <p:nvPr/>
        </p:nvGrpSpPr>
        <p:grpSpPr>
          <a:xfrm>
            <a:off x="6357777" y="3643227"/>
            <a:ext cx="6126922" cy="1546893"/>
            <a:chOff x="6357777" y="3643227"/>
            <a:chExt cx="6126922" cy="1546893"/>
          </a:xfrm>
        </p:grpSpPr>
        <p:sp>
          <p:nvSpPr>
            <p:cNvPr id="132" name="Arc 131"/>
            <p:cNvSpPr/>
            <p:nvPr/>
          </p:nvSpPr>
          <p:spPr>
            <a:xfrm rot="11159936">
              <a:off x="6357777" y="3643227"/>
              <a:ext cx="6126922" cy="1546893"/>
            </a:xfrm>
            <a:prstGeom prst="arc">
              <a:avLst>
                <a:gd name="adj1" fmla="val 14033181"/>
                <a:gd name="adj2" fmla="val 21377434"/>
              </a:avLst>
            </a:prstGeom>
            <a:noFill/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35" name="Group 134"/>
            <p:cNvGrpSpPr/>
            <p:nvPr/>
          </p:nvGrpSpPr>
          <p:grpSpPr>
            <a:xfrm rot="2029336">
              <a:off x="6585411" y="4146248"/>
              <a:ext cx="1207748" cy="420503"/>
              <a:chOff x="3478310" y="4301544"/>
              <a:chExt cx="2008414" cy="477769"/>
            </a:xfrm>
          </p:grpSpPr>
          <p:pic>
            <p:nvPicPr>
              <p:cNvPr id="136" name="Picture 8" descr="Image result for soccer player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478310" y="4301544"/>
                <a:ext cx="328386" cy="47776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7" name="Picture 10" descr="Image result for tennis player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3957566" y="4302577"/>
                <a:ext cx="476736" cy="4767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8" name="Picture 137" descr="Image result for basketball player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36489" y="4339600"/>
                <a:ext cx="439713" cy="43971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39" name="Picture 14" descr="Image result for baseball player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2453" y="4364818"/>
                <a:ext cx="384271" cy="41449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149" name="Group 148"/>
          <p:cNvGrpSpPr/>
          <p:nvPr/>
        </p:nvGrpSpPr>
        <p:grpSpPr>
          <a:xfrm>
            <a:off x="5753766" y="3454979"/>
            <a:ext cx="3669600" cy="1781698"/>
            <a:chOff x="5789391" y="3146222"/>
            <a:chExt cx="3669600" cy="1781698"/>
          </a:xfrm>
        </p:grpSpPr>
        <p:sp>
          <p:nvSpPr>
            <p:cNvPr id="140" name="Arc 139"/>
            <p:cNvSpPr/>
            <p:nvPr/>
          </p:nvSpPr>
          <p:spPr>
            <a:xfrm rot="9359963">
              <a:off x="5789391" y="3270272"/>
              <a:ext cx="3669600" cy="1635039"/>
            </a:xfrm>
            <a:prstGeom prst="arc">
              <a:avLst>
                <a:gd name="adj1" fmla="val 11732714"/>
                <a:gd name="adj2" fmla="val 20568873"/>
              </a:avLst>
            </a:prstGeom>
            <a:noFill/>
            <a:ln w="28575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43" name="Group 142"/>
            <p:cNvGrpSpPr/>
            <p:nvPr/>
          </p:nvGrpSpPr>
          <p:grpSpPr>
            <a:xfrm rot="18826969">
              <a:off x="7700693" y="3857694"/>
              <a:ext cx="1781698" cy="358753"/>
              <a:chOff x="6196012" y="4818695"/>
              <a:chExt cx="2675570" cy="377825"/>
            </a:xfrm>
          </p:grpSpPr>
          <p:pic>
            <p:nvPicPr>
              <p:cNvPr id="144" name="Picture 143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96012" y="4831803"/>
                <a:ext cx="364717" cy="364717"/>
              </a:xfrm>
              <a:prstGeom prst="rect">
                <a:avLst/>
              </a:prstGeom>
            </p:spPr>
          </p:pic>
          <p:pic>
            <p:nvPicPr>
              <p:cNvPr id="145" name="Picture 144"/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324720" y="4830760"/>
                <a:ext cx="365760" cy="365760"/>
              </a:xfrm>
              <a:prstGeom prst="rect">
                <a:avLst/>
              </a:prstGeom>
            </p:spPr>
          </p:pic>
          <p:pic>
            <p:nvPicPr>
              <p:cNvPr id="146" name="Picture 20" descr="Government will inject equity of Rs1.2 billion, company will have Rs6 billion paid-up capital. DESIGN: TALHA KHAN&#10;"/>
              <p:cNvPicPr>
                <a:picLocks noChangeAspect="1" noChangeArrowheads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833776" y="4818695"/>
                <a:ext cx="503767" cy="37782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7" name="Picture 24" descr="Image result for international trade"/>
              <p:cNvPicPr>
                <a:picLocks noChangeAspect="1" noChangeArrowheads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654568" y="4825045"/>
                <a:ext cx="530453" cy="37147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48" name="Picture 26" descr="http://www.bitcongress.org/wp-content/uploads/2018/01/exchange-300x300.png"/>
              <p:cNvPicPr>
                <a:picLocks noChangeAspect="1" noChangeArrowheads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505822" y="4830760"/>
                <a:ext cx="365760" cy="36576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6" name="Group 5"/>
          <p:cNvGrpSpPr/>
          <p:nvPr/>
        </p:nvGrpSpPr>
        <p:grpSpPr>
          <a:xfrm>
            <a:off x="6546623" y="3215858"/>
            <a:ext cx="3474222" cy="437965"/>
            <a:chOff x="7974640" y="2656384"/>
            <a:chExt cx="3474222" cy="437965"/>
          </a:xfrm>
        </p:grpSpPr>
        <p:pic>
          <p:nvPicPr>
            <p:cNvPr id="69" name="Picture 2" descr="Compiler warnings: are you checking them in Dynamics 365? - ariste ...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74640" y="2656384"/>
              <a:ext cx="430983" cy="4309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1" name="TextBox 70"/>
            <p:cNvSpPr txBox="1"/>
            <p:nvPr/>
          </p:nvSpPr>
          <p:spPr>
            <a:xfrm>
              <a:off x="8317857" y="2725017"/>
              <a:ext cx="313100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b="1" i="1" dirty="0">
                  <a:solidFill>
                    <a:srgbClr val="FF0000"/>
                  </a:solidFill>
                </a:rPr>
                <a:t>More</a:t>
              </a:r>
              <a:r>
                <a:rPr lang="zh-CN" altLang="en-US" b="1" i="1" dirty="0">
                  <a:solidFill>
                    <a:srgbClr val="FF0000"/>
                  </a:solidFill>
                </a:rPr>
                <a:t> </a:t>
              </a:r>
              <a:r>
                <a:rPr lang="en-US" altLang="zh-CN" b="1" i="1" dirty="0">
                  <a:solidFill>
                    <a:srgbClr val="FF0000"/>
                  </a:solidFill>
                </a:rPr>
                <a:t>difficult</a:t>
              </a:r>
              <a:r>
                <a:rPr lang="zh-CN" altLang="en-US" b="1" i="1" dirty="0">
                  <a:solidFill>
                    <a:srgbClr val="FF0000"/>
                  </a:solidFill>
                </a:rPr>
                <a:t> </a:t>
              </a:r>
              <a:r>
                <a:rPr lang="en-US" altLang="zh-CN" b="1" i="1" dirty="0">
                  <a:solidFill>
                    <a:srgbClr val="FF0000"/>
                  </a:solidFill>
                </a:rPr>
                <a:t>and</a:t>
              </a:r>
              <a:r>
                <a:rPr lang="zh-CN" altLang="en-US" b="1" i="1" dirty="0">
                  <a:solidFill>
                    <a:srgbClr val="FF0000"/>
                  </a:solidFill>
                </a:rPr>
                <a:t> </a:t>
              </a:r>
              <a:r>
                <a:rPr lang="en-US" altLang="zh-CN" b="1" i="1" dirty="0">
                  <a:solidFill>
                    <a:srgbClr val="FF0000"/>
                  </a:solidFill>
                </a:rPr>
                <a:t>less</a:t>
              </a:r>
              <a:r>
                <a:rPr lang="zh-CN" altLang="en-US" b="1" i="1" dirty="0">
                  <a:solidFill>
                    <a:srgbClr val="FF0000"/>
                  </a:solidFill>
                </a:rPr>
                <a:t> </a:t>
              </a:r>
              <a:r>
                <a:rPr lang="en-US" altLang="zh-CN" b="1" i="1" dirty="0">
                  <a:solidFill>
                    <a:srgbClr val="FF0000"/>
                  </a:solidFill>
                </a:rPr>
                <a:t>studied.</a:t>
              </a:r>
              <a:endParaRPr lang="zh-CN" altLang="en-US" b="1" i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3148014" y="3381375"/>
            <a:ext cx="3448049" cy="581025"/>
            <a:chOff x="3148014" y="3381375"/>
            <a:chExt cx="3448049" cy="581025"/>
          </a:xfrm>
        </p:grpSpPr>
        <p:sp>
          <p:nvSpPr>
            <p:cNvPr id="7" name="TextBox 6"/>
            <p:cNvSpPr txBox="1"/>
            <p:nvPr/>
          </p:nvSpPr>
          <p:spPr>
            <a:xfrm>
              <a:off x="3200400" y="3381375"/>
              <a:ext cx="339566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Key: how to detect the change?</a:t>
              </a:r>
            </a:p>
          </p:txBody>
        </p:sp>
        <p:cxnSp>
          <p:nvCxnSpPr>
            <p:cNvPr id="9" name="Straight Arrow Connector 8"/>
            <p:cNvCxnSpPr/>
            <p:nvPr/>
          </p:nvCxnSpPr>
          <p:spPr>
            <a:xfrm flipH="1">
              <a:off x="3148014" y="3743325"/>
              <a:ext cx="328611" cy="219075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D127C267-A254-1586-3F1E-F7F6307B9F4C}"/>
              </a:ext>
            </a:extLst>
          </p:cNvPr>
          <p:cNvSpPr txBox="1"/>
          <p:nvPr/>
        </p:nvSpPr>
        <p:spPr>
          <a:xfrm>
            <a:off x="7099218" y="2392999"/>
            <a:ext cx="2115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70C0"/>
                </a:solidFill>
              </a:rPr>
              <a:t>What should we do?</a:t>
            </a:r>
          </a:p>
        </p:txBody>
      </p:sp>
    </p:spTree>
    <p:extLst>
      <p:ext uri="{BB962C8B-B14F-4D97-AF65-F5344CB8AC3E}">
        <p14:creationId xmlns:p14="http://schemas.microsoft.com/office/powerpoint/2010/main" val="2318499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4503" y="3537919"/>
            <a:ext cx="4524651" cy="53736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52</a:t>
            </a:fld>
            <a:endParaRPr lang="en-US"/>
          </a:p>
        </p:txBody>
      </p:sp>
      <p:sp>
        <p:nvSpPr>
          <p:cNvPr id="6" name="Content Placeholder 7"/>
          <p:cNvSpPr>
            <a:spLocks noGrp="1"/>
          </p:cNvSpPr>
          <p:nvPr>
            <p:ph idx="1"/>
          </p:nvPr>
        </p:nvSpPr>
        <p:spPr>
          <a:xfrm>
            <a:off x="647187" y="1669318"/>
            <a:ext cx="10899284" cy="1484335"/>
          </a:xfrm>
        </p:spPr>
        <p:txBody>
          <a:bodyPr>
            <a:normAutofit/>
          </a:bodyPr>
          <a:lstStyle/>
          <a:p>
            <a:r>
              <a:rPr lang="en-US" sz="2800" dirty="0"/>
              <a:t>Utilize the </a:t>
            </a:r>
            <a:r>
              <a:rPr lang="en-US" altLang="zh-CN" sz="2800" dirty="0"/>
              <a:t>reward</a:t>
            </a:r>
            <a:r>
              <a:rPr lang="zh-CN" altLang="en-US" sz="2800" dirty="0"/>
              <a:t> </a:t>
            </a:r>
            <a:r>
              <a:rPr lang="en-US" altLang="zh-CN" sz="2800" dirty="0"/>
              <a:t>estimation</a:t>
            </a:r>
            <a:r>
              <a:rPr lang="en-US" sz="2800" dirty="0"/>
              <a:t> confidence </a:t>
            </a:r>
            <a:r>
              <a:rPr lang="en-US" altLang="zh-CN" sz="2800" dirty="0"/>
              <a:t>[WNW18,</a:t>
            </a:r>
            <a:r>
              <a:rPr lang="zh-CN" altLang="en-US" sz="2800" dirty="0"/>
              <a:t> </a:t>
            </a:r>
            <a:r>
              <a:rPr lang="en-US" altLang="zh-CN" sz="2800" dirty="0"/>
              <a:t>WWLW19]</a:t>
            </a:r>
            <a:endParaRPr lang="en-US" sz="2800" dirty="0"/>
          </a:p>
          <a:p>
            <a:pPr lvl="1">
              <a:buFont typeface="Arial" charset="0"/>
              <a:buChar char="•"/>
            </a:pPr>
            <a:r>
              <a:rPr lang="en-US" altLang="zh-CN" dirty="0"/>
              <a:t>If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environment is</a:t>
            </a:r>
            <a:r>
              <a:rPr lang="zh-CN" altLang="en-US" dirty="0"/>
              <a:t> </a:t>
            </a:r>
            <a:r>
              <a:rPr lang="en-US" altLang="zh-CN" dirty="0"/>
              <a:t>stationary,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reward</a:t>
            </a:r>
            <a:r>
              <a:rPr lang="zh-CN" altLang="en-US" dirty="0"/>
              <a:t> </a:t>
            </a:r>
            <a:r>
              <a:rPr lang="en-US" altLang="zh-CN" dirty="0"/>
              <a:t>prediction</a:t>
            </a:r>
            <a:r>
              <a:rPr lang="zh-CN" altLang="en-US" dirty="0"/>
              <a:t> </a:t>
            </a:r>
            <a:r>
              <a:rPr lang="en-US" altLang="zh-CN" dirty="0"/>
              <a:t>residual</a:t>
            </a:r>
            <a:r>
              <a:rPr lang="zh-CN" altLang="en-US" dirty="0"/>
              <a:t> </a:t>
            </a:r>
            <a:r>
              <a:rPr lang="en-US" altLang="zh-CN" dirty="0"/>
              <a:t>should</a:t>
            </a:r>
            <a:r>
              <a:rPr lang="zh-CN" altLang="en-US" dirty="0"/>
              <a:t> </a:t>
            </a:r>
            <a:r>
              <a:rPr lang="en-US" altLang="zh-CN" dirty="0"/>
              <a:t>be</a:t>
            </a:r>
            <a:r>
              <a:rPr lang="zh-CN" altLang="en-US" dirty="0"/>
              <a:t> </a:t>
            </a:r>
            <a:r>
              <a:rPr lang="en-US" altLang="zh-CN" dirty="0"/>
              <a:t>within</a:t>
            </a:r>
            <a:r>
              <a:rPr lang="zh-CN" altLang="en-US" dirty="0"/>
              <a:t> </a:t>
            </a:r>
            <a:r>
              <a:rPr lang="en-US" altLang="zh-CN" dirty="0"/>
              <a:t>a</a:t>
            </a:r>
            <a:r>
              <a:rPr lang="zh-CN" altLang="en-US" dirty="0"/>
              <a:t> </a:t>
            </a:r>
            <a:r>
              <a:rPr lang="en-US" altLang="zh-CN" dirty="0"/>
              <a:t>confidence</a:t>
            </a:r>
            <a:r>
              <a:rPr lang="zh-CN" altLang="en-US" dirty="0"/>
              <a:t> </a:t>
            </a:r>
            <a:r>
              <a:rPr lang="en-US" altLang="zh-CN" dirty="0"/>
              <a:t>interval</a:t>
            </a:r>
            <a:r>
              <a:rPr lang="zh-CN" altLang="en-US" dirty="0"/>
              <a:t> </a:t>
            </a:r>
            <a:r>
              <a:rPr lang="en-US" altLang="zh-CN" dirty="0"/>
              <a:t>with</a:t>
            </a:r>
            <a:r>
              <a:rPr lang="zh-CN" altLang="en-US" dirty="0"/>
              <a:t> </a:t>
            </a:r>
            <a:r>
              <a:rPr lang="en-US" altLang="zh-CN" dirty="0"/>
              <a:t>high probability</a:t>
            </a:r>
            <a:r>
              <a:rPr lang="zh-CN" altLang="en-US" dirty="0"/>
              <a:t> </a:t>
            </a:r>
            <a:endParaRPr lang="en-US" dirty="0"/>
          </a:p>
          <a:p>
            <a:pPr lvl="2"/>
            <a:endParaRPr lang="en-US" dirty="0"/>
          </a:p>
        </p:txBody>
      </p:sp>
      <p:pic>
        <p:nvPicPr>
          <p:cNvPr id="8" name="Picture 2" descr="Image result for confidence interv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7238" y="4260244"/>
            <a:ext cx="3395556" cy="2371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738115" y="4263905"/>
            <a:ext cx="416279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Unexpected outcome </a:t>
            </a:r>
            <a:r>
              <a:rPr lang="en-US" sz="2000" dirty="0"/>
              <a:t>is caused by, </a:t>
            </a:r>
          </a:p>
          <a:p>
            <a:pPr marL="342900" indent="-342900">
              <a:buAutoNum type="arabicParenR"/>
            </a:pPr>
            <a:r>
              <a:rPr lang="en-US" altLang="zh-CN" sz="2000" dirty="0"/>
              <a:t>Something</a:t>
            </a:r>
            <a:r>
              <a:rPr lang="zh-CN" altLang="en-US" sz="2000" dirty="0"/>
              <a:t> </a:t>
            </a:r>
            <a:r>
              <a:rPr lang="en-US" altLang="zh-CN" sz="2000" dirty="0"/>
              <a:t>wrong</a:t>
            </a:r>
            <a:r>
              <a:rPr lang="zh-CN" altLang="en-US" sz="2000" dirty="0"/>
              <a:t> </a:t>
            </a:r>
            <a:r>
              <a:rPr lang="en-US" altLang="zh-CN" sz="2000" dirty="0"/>
              <a:t>in</a:t>
            </a:r>
            <a:r>
              <a:rPr lang="zh-CN" altLang="en-US" sz="2000" dirty="0"/>
              <a:t> </a:t>
            </a:r>
            <a:r>
              <a:rPr lang="en-US" altLang="zh-CN" sz="2000" dirty="0"/>
              <a:t>the</a:t>
            </a:r>
            <a:r>
              <a:rPr lang="zh-CN" altLang="en-US" sz="2000" dirty="0"/>
              <a:t> </a:t>
            </a:r>
            <a:r>
              <a:rPr lang="en-US" altLang="zh-CN" sz="2000" dirty="0"/>
              <a:t>observed</a:t>
            </a:r>
            <a:r>
              <a:rPr lang="zh-CN" altLang="en-US" sz="2000" dirty="0"/>
              <a:t> </a:t>
            </a:r>
            <a:r>
              <a:rPr lang="en-US" altLang="zh-CN" sz="2000" dirty="0"/>
              <a:t>reward:</a:t>
            </a:r>
            <a:r>
              <a:rPr lang="zh-CN" altLang="en-US" sz="2000" dirty="0"/>
              <a:t> </a:t>
            </a:r>
            <a:r>
              <a:rPr lang="en-US" sz="2000" dirty="0">
                <a:solidFill>
                  <a:schemeClr val="accent1"/>
                </a:solidFill>
              </a:rPr>
              <a:t>large noise</a:t>
            </a:r>
            <a:endParaRPr lang="zh-CN" altLang="en-US" sz="2000" dirty="0">
              <a:solidFill>
                <a:schemeClr val="accent1"/>
              </a:solidFill>
            </a:endParaRPr>
          </a:p>
          <a:p>
            <a:pPr marL="342900" indent="-342900">
              <a:buFontTx/>
              <a:buAutoNum type="arabicParenR"/>
            </a:pPr>
            <a:r>
              <a:rPr lang="en-US" altLang="zh-CN" sz="2000" dirty="0"/>
              <a:t>Something</a:t>
            </a:r>
            <a:r>
              <a:rPr lang="zh-CN" altLang="en-US" sz="2000" dirty="0"/>
              <a:t> </a:t>
            </a:r>
            <a:r>
              <a:rPr lang="en-US" altLang="zh-CN" sz="2000" dirty="0"/>
              <a:t>wrong</a:t>
            </a:r>
            <a:r>
              <a:rPr lang="zh-CN" altLang="en-US" sz="2000" dirty="0"/>
              <a:t> </a:t>
            </a:r>
            <a:r>
              <a:rPr lang="en-US" altLang="zh-CN" sz="2000" dirty="0"/>
              <a:t>in the</a:t>
            </a:r>
            <a:r>
              <a:rPr lang="zh-CN" altLang="en-US" sz="2000" dirty="0"/>
              <a:t> </a:t>
            </a:r>
            <a:r>
              <a:rPr lang="en-US" altLang="zh-CN" sz="2000" dirty="0"/>
              <a:t>predicted</a:t>
            </a:r>
            <a:r>
              <a:rPr lang="zh-CN" altLang="en-US" sz="2000" dirty="0"/>
              <a:t> </a:t>
            </a:r>
            <a:r>
              <a:rPr lang="en-US" altLang="zh-CN" sz="2000" dirty="0"/>
              <a:t>reward:</a:t>
            </a:r>
            <a:r>
              <a:rPr lang="zh-CN" altLang="en-US" sz="2000" dirty="0"/>
              <a:t> </a:t>
            </a:r>
            <a:r>
              <a:rPr lang="en-US" altLang="zh-CN" sz="2000" dirty="0">
                <a:solidFill>
                  <a:srgbClr val="FF0000"/>
                </a:solidFill>
              </a:rPr>
              <a:t>t</a:t>
            </a:r>
            <a:r>
              <a:rPr lang="en-US" sz="2000" dirty="0">
                <a:solidFill>
                  <a:srgbClr val="FF0000"/>
                </a:solidFill>
              </a:rPr>
              <a:t>he model is incorrect</a:t>
            </a:r>
          </a:p>
          <a:p>
            <a:endParaRPr lang="en-US" sz="2000" dirty="0"/>
          </a:p>
        </p:txBody>
      </p:sp>
      <p:grpSp>
        <p:nvGrpSpPr>
          <p:cNvPr id="10" name="Group 9"/>
          <p:cNvGrpSpPr/>
          <p:nvPr/>
        </p:nvGrpSpPr>
        <p:grpSpPr>
          <a:xfrm>
            <a:off x="8609785" y="3525414"/>
            <a:ext cx="2889956" cy="1102774"/>
            <a:chOff x="7939385" y="5641173"/>
            <a:chExt cx="2889956" cy="1102774"/>
          </a:xfrm>
        </p:grpSpPr>
        <p:sp>
          <p:nvSpPr>
            <p:cNvPr id="11" name="TextBox 10"/>
            <p:cNvSpPr txBox="1"/>
            <p:nvPr/>
          </p:nvSpPr>
          <p:spPr>
            <a:xfrm>
              <a:off x="7939385" y="5641173"/>
              <a:ext cx="288995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i="1" dirty="0">
                  <a:solidFill>
                    <a:schemeClr val="accent1"/>
                  </a:solidFill>
                </a:rPr>
                <a:t>We can bound this to further exclude this possibility!</a:t>
              </a: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>
              <a:off x="9435976" y="6246386"/>
              <a:ext cx="0" cy="497561"/>
            </a:xfrm>
            <a:prstGeom prst="straightConnector1">
              <a:avLst/>
            </a:prstGeom>
            <a:ln w="19050">
              <a:solidFill>
                <a:schemeClr val="accent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/>
          <p:cNvGrpSpPr/>
          <p:nvPr/>
        </p:nvGrpSpPr>
        <p:grpSpPr>
          <a:xfrm>
            <a:off x="1450848" y="3146539"/>
            <a:ext cx="3623244" cy="884062"/>
            <a:chOff x="1564080" y="2964565"/>
            <a:chExt cx="3623244" cy="884062"/>
          </a:xfrm>
        </p:grpSpPr>
        <p:cxnSp>
          <p:nvCxnSpPr>
            <p:cNvPr id="16" name="Straight Arrow Connector 15"/>
            <p:cNvCxnSpPr/>
            <p:nvPr/>
          </p:nvCxnSpPr>
          <p:spPr>
            <a:xfrm flipH="1" flipV="1">
              <a:off x="4627432" y="3265988"/>
              <a:ext cx="3164" cy="187870"/>
            </a:xfrm>
            <a:prstGeom prst="straightConnector1">
              <a:avLst/>
            </a:prstGeom>
            <a:ln>
              <a:solidFill>
                <a:srgbClr val="FF00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1564080" y="2964565"/>
              <a:ext cx="35881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FF0000"/>
                  </a:solidFill>
                </a:rPr>
                <a:t>Predicted</a:t>
              </a:r>
              <a:r>
                <a:rPr lang="zh-CN" altLang="en-US" dirty="0">
                  <a:solidFill>
                    <a:srgbClr val="FF0000"/>
                  </a:solidFill>
                </a:rPr>
                <a:t> </a:t>
              </a:r>
              <a:r>
                <a:rPr lang="en-US" altLang="zh-CN" dirty="0">
                  <a:solidFill>
                    <a:srgbClr val="FF0000"/>
                  </a:solidFill>
                </a:rPr>
                <a:t>reward of bandit model m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098121" y="3459501"/>
              <a:ext cx="1089203" cy="389126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2" name="Rectangle 21"/>
          <p:cNvSpPr/>
          <p:nvPr/>
        </p:nvSpPr>
        <p:spPr>
          <a:xfrm>
            <a:off x="7768456" y="4610149"/>
            <a:ext cx="4052243" cy="640080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7762875" y="5285913"/>
            <a:ext cx="4057824" cy="666243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24" name="Left Brace 23"/>
          <p:cNvSpPr/>
          <p:nvPr/>
        </p:nvSpPr>
        <p:spPr>
          <a:xfrm>
            <a:off x="7442238" y="4353924"/>
            <a:ext cx="328074" cy="1611629"/>
          </a:xfrm>
          <a:prstGeom prst="leftBrace">
            <a:avLst>
              <a:gd name="adj1" fmla="val 8333"/>
              <a:gd name="adj2" fmla="val 50709"/>
            </a:avLst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6721908" y="5171165"/>
            <a:ext cx="720330" cy="6915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le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/>
              <a:t>CB</a:t>
            </a:r>
            <a:r>
              <a:rPr lang="zh-CN" altLang="en-US" dirty="0"/>
              <a:t> </a:t>
            </a:r>
            <a:r>
              <a:rPr lang="en-US" altLang="zh-CN" dirty="0"/>
              <a:t>based</a:t>
            </a:r>
            <a:r>
              <a:rPr lang="zh-CN" altLang="en-US" dirty="0"/>
              <a:t> </a:t>
            </a:r>
            <a:r>
              <a:rPr lang="en-US" altLang="zh-CN" dirty="0"/>
              <a:t>online</a:t>
            </a:r>
            <a:r>
              <a:rPr lang="zh-CN" altLang="en-US" dirty="0"/>
              <a:t> </a:t>
            </a:r>
            <a:r>
              <a:rPr lang="en-US" altLang="zh-CN" dirty="0"/>
              <a:t>change</a:t>
            </a:r>
            <a:r>
              <a:rPr lang="zh-CN" altLang="en-US" dirty="0"/>
              <a:t> </a:t>
            </a:r>
            <a:r>
              <a:rPr lang="en-US" altLang="zh-CN" dirty="0"/>
              <a:t>detection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5470103" y="3153653"/>
            <a:ext cx="1858818" cy="876948"/>
            <a:chOff x="5437955" y="2891412"/>
            <a:chExt cx="1858818" cy="876948"/>
          </a:xfrm>
        </p:grpSpPr>
        <p:cxnSp>
          <p:nvCxnSpPr>
            <p:cNvPr id="20" name="Straight Arrow Connector 19"/>
            <p:cNvCxnSpPr/>
            <p:nvPr/>
          </p:nvCxnSpPr>
          <p:spPr>
            <a:xfrm flipV="1">
              <a:off x="5599791" y="3224866"/>
              <a:ext cx="219474" cy="159878"/>
            </a:xfrm>
            <a:prstGeom prst="straightConnector1">
              <a:avLst/>
            </a:prstGeom>
            <a:ln>
              <a:solidFill>
                <a:schemeClr val="accent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5437955" y="2891412"/>
              <a:ext cx="18588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chemeClr val="accent1"/>
                  </a:solidFill>
                </a:rPr>
                <a:t>Observed</a:t>
              </a:r>
              <a:r>
                <a:rPr lang="zh-CN" altLang="en-US" dirty="0">
                  <a:solidFill>
                    <a:schemeClr val="accent1"/>
                  </a:solidFill>
                </a:rPr>
                <a:t> </a:t>
              </a:r>
              <a:r>
                <a:rPr lang="en-US" altLang="zh-CN" dirty="0">
                  <a:solidFill>
                    <a:schemeClr val="accent1"/>
                  </a:solidFill>
                </a:rPr>
                <a:t>reward</a:t>
              </a:r>
              <a:endParaRPr lang="en-US" dirty="0">
                <a:solidFill>
                  <a:schemeClr val="accent1"/>
                </a:solidFill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5437955" y="3382900"/>
              <a:ext cx="513008" cy="385460"/>
            </a:xfrm>
            <a:prstGeom prst="rect">
              <a:avLst/>
            </a:prstGeom>
            <a:noFill/>
            <a:ln>
              <a:solidFill>
                <a:schemeClr val="accent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540957" y="3094358"/>
            <a:ext cx="4912481" cy="936243"/>
            <a:chOff x="5437954" y="2885901"/>
            <a:chExt cx="4912481" cy="936243"/>
          </a:xfrm>
        </p:grpSpPr>
        <p:cxnSp>
          <p:nvCxnSpPr>
            <p:cNvPr id="29" name="Straight Arrow Connector 28"/>
            <p:cNvCxnSpPr/>
            <p:nvPr/>
          </p:nvCxnSpPr>
          <p:spPr>
            <a:xfrm flipV="1">
              <a:off x="6452476" y="3223832"/>
              <a:ext cx="219474" cy="159878"/>
            </a:xfrm>
            <a:prstGeom prst="straightConnector1">
              <a:avLst/>
            </a:prstGeom>
            <a:ln>
              <a:solidFill>
                <a:srgbClr val="FF00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TextBox 29"/>
            <p:cNvSpPr txBox="1"/>
            <p:nvPr/>
          </p:nvSpPr>
          <p:spPr>
            <a:xfrm>
              <a:off x="6289791" y="2885901"/>
              <a:ext cx="40606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dirty="0">
                  <a:solidFill>
                    <a:srgbClr val="FF0000"/>
                  </a:solidFill>
                </a:rPr>
                <a:t>Confidence bound of reward estimation 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437954" y="3382900"/>
              <a:ext cx="1197157" cy="439244"/>
            </a:xfrm>
            <a:prstGeom prst="rect">
              <a:avLst/>
            </a:prstGeom>
            <a:noFill/>
            <a:ln>
              <a:solidFill>
                <a:srgbClr val="FF000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angle 6"/>
          <p:cNvSpPr/>
          <p:nvPr/>
        </p:nvSpPr>
        <p:spPr>
          <a:xfrm>
            <a:off x="8025584" y="3597214"/>
            <a:ext cx="357004" cy="425686"/>
          </a:xfrm>
          <a:prstGeom prst="rect">
            <a:avLst/>
          </a:prstGeom>
          <a:noFill/>
          <a:ln w="19050"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719138" y="6323013"/>
            <a:ext cx="2743200" cy="365125"/>
          </a:xfrm>
        </p:spPr>
        <p:txBody>
          <a:bodyPr/>
          <a:lstStyle/>
          <a:p>
            <a:r>
              <a:rPr lang="en-US"/>
              <a:t>CS@THU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1918079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2" grpId="0" animBg="1"/>
      <p:bldP spid="23" grpId="0" animBg="1"/>
      <p:bldP spid="24" grpId="0" animBg="1"/>
      <p:bldP spid="7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53</a:t>
            </a:fld>
            <a:endParaRPr lang="en-US"/>
          </a:p>
        </p:txBody>
      </p:sp>
      <p:sp>
        <p:nvSpPr>
          <p:cNvPr id="47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altLang="zh-CN" dirty="0"/>
              <a:t>CB</a:t>
            </a:r>
            <a:r>
              <a:rPr lang="zh-CN" altLang="en-US" dirty="0"/>
              <a:t> </a:t>
            </a:r>
            <a:r>
              <a:rPr lang="en-US" altLang="zh-CN" dirty="0"/>
              <a:t>based</a:t>
            </a:r>
            <a:r>
              <a:rPr lang="zh-CN" altLang="en-US" dirty="0"/>
              <a:t> </a:t>
            </a:r>
            <a:r>
              <a:rPr lang="en-US" altLang="zh-CN" dirty="0"/>
              <a:t>online</a:t>
            </a:r>
            <a:r>
              <a:rPr lang="zh-CN" altLang="en-US" dirty="0"/>
              <a:t> </a:t>
            </a:r>
            <a:r>
              <a:rPr lang="en-US" altLang="zh-CN" dirty="0"/>
              <a:t>change</a:t>
            </a:r>
            <a:r>
              <a:rPr lang="zh-CN" altLang="en-US" dirty="0"/>
              <a:t> </a:t>
            </a:r>
            <a:r>
              <a:rPr lang="en-US" altLang="zh-CN" dirty="0"/>
              <a:t>detection</a:t>
            </a:r>
            <a:endParaRPr lang="en-US" dirty="0"/>
          </a:p>
        </p:txBody>
      </p:sp>
      <p:grpSp>
        <p:nvGrpSpPr>
          <p:cNvPr id="104" name="Group 103"/>
          <p:cNvGrpSpPr/>
          <p:nvPr/>
        </p:nvGrpSpPr>
        <p:grpSpPr>
          <a:xfrm>
            <a:off x="5124892" y="3608020"/>
            <a:ext cx="2878492" cy="2463499"/>
            <a:chOff x="1514420" y="3012313"/>
            <a:chExt cx="3398541" cy="2905597"/>
          </a:xfrm>
        </p:grpSpPr>
        <p:pic>
          <p:nvPicPr>
            <p:cNvPr id="105" name="Picture 104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4420" y="3130842"/>
              <a:ext cx="3398541" cy="2352836"/>
            </a:xfrm>
            <a:prstGeom prst="rect">
              <a:avLst/>
            </a:prstGeom>
          </p:spPr>
        </p:pic>
        <p:sp>
          <p:nvSpPr>
            <p:cNvPr id="106" name="TextBox 105"/>
            <p:cNvSpPr txBox="1"/>
            <p:nvPr/>
          </p:nvSpPr>
          <p:spPr>
            <a:xfrm>
              <a:off x="2369593" y="3012313"/>
              <a:ext cx="1263878" cy="6584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/>
            </a:p>
          </p:txBody>
        </p:sp>
        <p:pic>
          <p:nvPicPr>
            <p:cNvPr id="107" name="Picture 10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9055" y="5518255"/>
              <a:ext cx="241708" cy="366528"/>
            </a:xfrm>
            <a:prstGeom prst="rect">
              <a:avLst/>
            </a:prstGeom>
          </p:spPr>
        </p:pic>
        <p:pic>
          <p:nvPicPr>
            <p:cNvPr id="108" name="Picture 8" descr="Image result for soccer playe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592321" y="5562518"/>
              <a:ext cx="266176" cy="355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9" name="Picture 10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7425" y="5562518"/>
              <a:ext cx="304100" cy="308784"/>
            </a:xfrm>
            <a:prstGeom prst="rect">
              <a:avLst/>
            </a:prstGeom>
          </p:spPr>
        </p:pic>
        <p:sp>
          <p:nvSpPr>
            <p:cNvPr id="110" name="TextBox 109"/>
            <p:cNvSpPr txBox="1"/>
            <p:nvPr/>
          </p:nvSpPr>
          <p:spPr>
            <a:xfrm>
              <a:off x="3352379" y="5501970"/>
              <a:ext cx="5821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mr-IN" altLang="zh-CN" dirty="0"/>
                <a:t>…</a:t>
              </a:r>
              <a:endParaRPr lang="en-US" dirty="0"/>
            </a:p>
          </p:txBody>
        </p:sp>
        <p:pic>
          <p:nvPicPr>
            <p:cNvPr id="111" name="Picture 2" descr="mage result for robot icon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3561" y="3138295"/>
              <a:ext cx="827242" cy="8272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2" name="Group 111"/>
          <p:cNvGrpSpPr/>
          <p:nvPr/>
        </p:nvGrpSpPr>
        <p:grpSpPr>
          <a:xfrm>
            <a:off x="7878294" y="2489612"/>
            <a:ext cx="732306" cy="707527"/>
            <a:chOff x="6229302" y="3351336"/>
            <a:chExt cx="1215992" cy="1231053"/>
          </a:xfrm>
        </p:grpSpPr>
        <p:sp>
          <p:nvSpPr>
            <p:cNvPr id="113" name="Oval 112"/>
            <p:cNvSpPr/>
            <p:nvPr/>
          </p:nvSpPr>
          <p:spPr>
            <a:xfrm>
              <a:off x="6229302" y="3351336"/>
              <a:ext cx="1215992" cy="1231053"/>
            </a:xfrm>
            <a:prstGeom prst="ellipse">
              <a:avLst/>
            </a:prstGeom>
            <a:solidFill>
              <a:srgbClr val="FF2600">
                <a:alpha val="12941"/>
              </a:srgbClr>
            </a:solidFill>
            <a:ln>
              <a:solidFill>
                <a:srgbClr val="FF0000">
                  <a:alpha val="549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Gill Sans Light" charset="0"/>
                <a:ea typeface="Gill Sans Light" charset="0"/>
                <a:cs typeface="Gill Sans Light" charset="0"/>
              </a:endParaRPr>
            </a:p>
          </p:txBody>
        </p:sp>
        <p:pic>
          <p:nvPicPr>
            <p:cNvPr id="114" name="Picture 113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48034" y="3556271"/>
              <a:ext cx="801637" cy="801637"/>
            </a:xfrm>
            <a:prstGeom prst="rect">
              <a:avLst/>
            </a:prstGeom>
          </p:spPr>
        </p:pic>
      </p:grpSp>
      <p:pic>
        <p:nvPicPr>
          <p:cNvPr id="115" name="Picture 1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98" y="2434403"/>
            <a:ext cx="211918" cy="321354"/>
          </a:xfrm>
          <a:prstGeom prst="rect">
            <a:avLst/>
          </a:prstGeom>
        </p:spPr>
      </p:pic>
      <p:sp>
        <p:nvSpPr>
          <p:cNvPr id="116" name="Right Arrow 115"/>
          <p:cNvSpPr/>
          <p:nvPr/>
        </p:nvSpPr>
        <p:spPr>
          <a:xfrm>
            <a:off x="6786244" y="2797301"/>
            <a:ext cx="415458" cy="108112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Gill Sans Light" charset="0"/>
              <a:ea typeface="Gill Sans Light" charset="0"/>
              <a:cs typeface="Gill Sans Light" charset="0"/>
            </a:endParaRPr>
          </a:p>
        </p:txBody>
      </p:sp>
      <p:sp>
        <p:nvSpPr>
          <p:cNvPr id="117" name="Right Arrow 116"/>
          <p:cNvSpPr/>
          <p:nvPr/>
        </p:nvSpPr>
        <p:spPr>
          <a:xfrm rot="10800000">
            <a:off x="6766506" y="2948116"/>
            <a:ext cx="408196" cy="107200"/>
          </a:xfrm>
          <a:prstGeom prst="rightArrow">
            <a:avLst/>
          </a:prstGeom>
          <a:solidFill>
            <a:srgbClr val="FF5D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5D78"/>
              </a:solidFill>
              <a:latin typeface="Gill Sans Light" charset="0"/>
              <a:ea typeface="Gill Sans Light" charset="0"/>
              <a:cs typeface="Gill Sans Light" charset="0"/>
            </a:endParaRPr>
          </a:p>
        </p:txBody>
      </p:sp>
      <p:pic>
        <p:nvPicPr>
          <p:cNvPr id="118" name="Picture 117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870" y="3036531"/>
            <a:ext cx="194619" cy="236526"/>
          </a:xfrm>
          <a:prstGeom prst="rect">
            <a:avLst/>
          </a:prstGeom>
        </p:spPr>
      </p:pic>
      <p:pic>
        <p:nvPicPr>
          <p:cNvPr id="119" name="Picture 8" descr="Image result for soccer player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769288" y="2475748"/>
            <a:ext cx="228511" cy="3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119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5411" y="3055316"/>
            <a:ext cx="211306" cy="234872"/>
          </a:xfrm>
          <a:prstGeom prst="rect">
            <a:avLst/>
          </a:prstGeom>
        </p:spPr>
      </p:pic>
      <p:sp>
        <p:nvSpPr>
          <p:cNvPr id="121" name="TextBox 120"/>
          <p:cNvSpPr txBox="1"/>
          <p:nvPr/>
        </p:nvSpPr>
        <p:spPr>
          <a:xfrm>
            <a:off x="3961647" y="3869367"/>
            <a:ext cx="95441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FF0000"/>
                </a:solidFill>
                <a:latin typeface="Gill Sans" charset="0"/>
                <a:ea typeface="Gill Sans" charset="0"/>
                <a:cs typeface="Gill Sans" charset="0"/>
              </a:rPr>
              <a:t>badness</a:t>
            </a:r>
            <a:endParaRPr lang="en-US" sz="1600" dirty="0">
              <a:solidFill>
                <a:srgbClr val="FF0000"/>
              </a:solidFill>
              <a:latin typeface="Gill Sans" charset="0"/>
              <a:ea typeface="Gill Sans" charset="0"/>
              <a:cs typeface="Gill Sans" charset="0"/>
            </a:endParaRPr>
          </a:p>
        </p:txBody>
      </p:sp>
      <p:pic>
        <p:nvPicPr>
          <p:cNvPr id="122" name="Picture 12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223" y="2480897"/>
            <a:ext cx="651534" cy="834374"/>
          </a:xfrm>
          <a:prstGeom prst="rect">
            <a:avLst/>
          </a:prstGeom>
        </p:spPr>
      </p:pic>
      <p:grpSp>
        <p:nvGrpSpPr>
          <p:cNvPr id="123" name="Group 122"/>
          <p:cNvGrpSpPr/>
          <p:nvPr/>
        </p:nvGrpSpPr>
        <p:grpSpPr>
          <a:xfrm>
            <a:off x="3736235" y="3530357"/>
            <a:ext cx="324310" cy="933782"/>
            <a:chOff x="10676765" y="1807541"/>
            <a:chExt cx="319318" cy="1131505"/>
          </a:xfrm>
        </p:grpSpPr>
        <p:cxnSp>
          <p:nvCxnSpPr>
            <p:cNvPr id="124" name="Straight Connector 123"/>
            <p:cNvCxnSpPr/>
            <p:nvPr/>
          </p:nvCxnSpPr>
          <p:spPr>
            <a:xfrm>
              <a:off x="10742342" y="2266269"/>
              <a:ext cx="18585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/>
            <p:cNvCxnSpPr/>
            <p:nvPr/>
          </p:nvCxnSpPr>
          <p:spPr>
            <a:xfrm flipV="1">
              <a:off x="10836450" y="2266270"/>
              <a:ext cx="1" cy="67277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/>
            <p:cNvCxnSpPr/>
            <p:nvPr/>
          </p:nvCxnSpPr>
          <p:spPr>
            <a:xfrm>
              <a:off x="10742342" y="2939046"/>
              <a:ext cx="18585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7" name="Rectangle 126"/>
            <p:cNvSpPr/>
            <p:nvPr/>
          </p:nvSpPr>
          <p:spPr>
            <a:xfrm>
              <a:off x="10676765" y="1807541"/>
              <a:ext cx="319318" cy="83099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4800" dirty="0">
                  <a:solidFill>
                    <a:srgbClr val="FF0000"/>
                  </a:solidFill>
                </a:rPr>
                <a:t>.</a:t>
              </a:r>
              <a:endParaRPr lang="en-US" sz="48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28" name="TextBox 127"/>
          <p:cNvSpPr txBox="1"/>
          <p:nvPr/>
        </p:nvSpPr>
        <p:spPr>
          <a:xfrm>
            <a:off x="7231929" y="4003654"/>
            <a:ext cx="980001" cy="339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dirty="0">
                <a:solidFill>
                  <a:srgbClr val="FF0000"/>
                </a:solidFill>
                <a:latin typeface="Gill Sans" charset="0"/>
                <a:ea typeface="Gill Sans" charset="0"/>
                <a:cs typeface="Gill Sans" charset="0"/>
              </a:rPr>
              <a:t>badness</a:t>
            </a:r>
            <a:endParaRPr lang="en-US" sz="1600" dirty="0">
              <a:solidFill>
                <a:srgbClr val="FF0000"/>
              </a:solidFill>
              <a:latin typeface="Gill Sans" charset="0"/>
              <a:ea typeface="Gill Sans" charset="0"/>
              <a:cs typeface="Gill Sans" charset="0"/>
            </a:endParaRPr>
          </a:p>
        </p:txBody>
      </p:sp>
      <p:grpSp>
        <p:nvGrpSpPr>
          <p:cNvPr id="129" name="Group 128"/>
          <p:cNvGrpSpPr/>
          <p:nvPr/>
        </p:nvGrpSpPr>
        <p:grpSpPr>
          <a:xfrm>
            <a:off x="7035807" y="3622532"/>
            <a:ext cx="271854" cy="787382"/>
            <a:chOff x="10658087" y="2012307"/>
            <a:chExt cx="319318" cy="926739"/>
          </a:xfrm>
        </p:grpSpPr>
        <p:cxnSp>
          <p:nvCxnSpPr>
            <p:cNvPr id="130" name="Straight Connector 129"/>
            <p:cNvCxnSpPr/>
            <p:nvPr/>
          </p:nvCxnSpPr>
          <p:spPr>
            <a:xfrm>
              <a:off x="10742342" y="2266269"/>
              <a:ext cx="18585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Straight Connector 130"/>
            <p:cNvCxnSpPr/>
            <p:nvPr/>
          </p:nvCxnSpPr>
          <p:spPr>
            <a:xfrm flipV="1">
              <a:off x="10836450" y="2266270"/>
              <a:ext cx="1" cy="67277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Straight Connector 131"/>
            <p:cNvCxnSpPr/>
            <p:nvPr/>
          </p:nvCxnSpPr>
          <p:spPr>
            <a:xfrm>
              <a:off x="10742342" y="2939046"/>
              <a:ext cx="185854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3" name="Rectangle 132"/>
            <p:cNvSpPr/>
            <p:nvPr/>
          </p:nvSpPr>
          <p:spPr>
            <a:xfrm>
              <a:off x="10658087" y="2012307"/>
              <a:ext cx="319318" cy="830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4800" dirty="0">
                  <a:solidFill>
                    <a:srgbClr val="FF0000"/>
                  </a:solidFill>
                </a:rPr>
                <a:t>.</a:t>
              </a:r>
              <a:endParaRPr lang="en-US" sz="4800" dirty="0">
                <a:solidFill>
                  <a:srgbClr val="FF0000"/>
                </a:solidFill>
              </a:endParaRPr>
            </a:p>
          </p:txBody>
        </p:sp>
      </p:grpSp>
      <p:sp>
        <p:nvSpPr>
          <p:cNvPr id="134" name="TextBox 133"/>
          <p:cNvSpPr txBox="1"/>
          <p:nvPr/>
        </p:nvSpPr>
        <p:spPr>
          <a:xfrm>
            <a:off x="9644240" y="3598492"/>
            <a:ext cx="1117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mr-IN" altLang="zh-CN" sz="3200" dirty="0"/>
              <a:t>…</a:t>
            </a:r>
            <a:endParaRPr lang="en-US" sz="3200" dirty="0"/>
          </a:p>
        </p:txBody>
      </p:sp>
      <p:sp>
        <p:nvSpPr>
          <p:cNvPr id="135" name="Rounded Rectangle 134"/>
          <p:cNvSpPr/>
          <p:nvPr/>
        </p:nvSpPr>
        <p:spPr>
          <a:xfrm>
            <a:off x="5141031" y="3754234"/>
            <a:ext cx="3141479" cy="259790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Rectangle 135"/>
          <p:cNvSpPr/>
          <p:nvPr/>
        </p:nvSpPr>
        <p:spPr>
          <a:xfrm>
            <a:off x="5158483" y="4808010"/>
            <a:ext cx="3096856" cy="838596"/>
          </a:xfrm>
          <a:prstGeom prst="rect">
            <a:avLst/>
          </a:prstGeom>
          <a:noFill/>
          <a:ln>
            <a:solidFill>
              <a:srgbClr val="FF5D78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Rectangle 136"/>
          <p:cNvSpPr/>
          <p:nvPr/>
        </p:nvSpPr>
        <p:spPr>
          <a:xfrm>
            <a:off x="7030767" y="3808413"/>
            <a:ext cx="1016888" cy="655726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TextBox 137"/>
          <p:cNvSpPr txBox="1"/>
          <p:nvPr/>
        </p:nvSpPr>
        <p:spPr>
          <a:xfrm>
            <a:off x="8423261" y="4953129"/>
            <a:ext cx="2590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rgbClr val="FF0000"/>
                </a:solidFill>
                <a:latin typeface="Gill Sans Light" charset="0"/>
                <a:ea typeface="Gill Sans Light" charset="0"/>
                <a:cs typeface="Gill Sans Light" charset="0"/>
              </a:rPr>
              <a:t>Reward</a:t>
            </a:r>
            <a:r>
              <a:rPr lang="zh-CN" altLang="en-US" dirty="0">
                <a:solidFill>
                  <a:srgbClr val="FF0000"/>
                </a:solidFill>
                <a:latin typeface="Gill Sans Light" charset="0"/>
                <a:ea typeface="Gill Sans Light" charset="0"/>
                <a:cs typeface="Gill Sans Light" charset="0"/>
              </a:rPr>
              <a:t> </a:t>
            </a:r>
            <a:r>
              <a:rPr lang="en-US" altLang="zh-CN" dirty="0">
                <a:solidFill>
                  <a:srgbClr val="FF0000"/>
                </a:solidFill>
                <a:latin typeface="Gill Sans Light" charset="0"/>
                <a:ea typeface="Gill Sans Light" charset="0"/>
                <a:cs typeface="Gill Sans Light" charset="0"/>
              </a:rPr>
              <a:t>estimation</a:t>
            </a:r>
            <a:r>
              <a:rPr lang="zh-CN" altLang="en-US" dirty="0">
                <a:solidFill>
                  <a:srgbClr val="FF0000"/>
                </a:solidFill>
                <a:latin typeface="Gill Sans Light" charset="0"/>
                <a:ea typeface="Gill Sans Light" charset="0"/>
                <a:cs typeface="Gill Sans Light" charset="0"/>
              </a:rPr>
              <a:t> </a:t>
            </a:r>
            <a:r>
              <a:rPr lang="en-US" altLang="zh-CN" dirty="0">
                <a:solidFill>
                  <a:srgbClr val="FF0000"/>
                </a:solidFill>
                <a:latin typeface="Gill Sans Light" charset="0"/>
                <a:ea typeface="Gill Sans Light" charset="0"/>
                <a:cs typeface="Gill Sans Light" charset="0"/>
              </a:rPr>
              <a:t>update</a:t>
            </a:r>
            <a:endParaRPr lang="en-US" dirty="0">
              <a:solidFill>
                <a:srgbClr val="FF0000"/>
              </a:solidFill>
              <a:latin typeface="Gill Sans Light" charset="0"/>
              <a:ea typeface="Gill Sans Light" charset="0"/>
              <a:cs typeface="Gill Sans Light" charset="0"/>
            </a:endParaRPr>
          </a:p>
        </p:txBody>
      </p:sp>
      <p:sp>
        <p:nvSpPr>
          <p:cNvPr id="139" name="TextBox 138"/>
          <p:cNvSpPr txBox="1"/>
          <p:nvPr/>
        </p:nvSpPr>
        <p:spPr>
          <a:xfrm>
            <a:off x="8528128" y="4279473"/>
            <a:ext cx="25903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solidFill>
                  <a:schemeClr val="accent1"/>
                </a:solidFill>
                <a:latin typeface="Gill Sans Light" charset="0"/>
                <a:ea typeface="Gill Sans Light" charset="0"/>
                <a:cs typeface="Gill Sans Light" charset="0"/>
              </a:rPr>
              <a:t>Badness</a:t>
            </a:r>
            <a:r>
              <a:rPr lang="zh-CN" altLang="en-US" dirty="0">
                <a:solidFill>
                  <a:schemeClr val="accent1"/>
                </a:solidFill>
                <a:latin typeface="Gill Sans Light" charset="0"/>
                <a:ea typeface="Gill Sans Light" charset="0"/>
                <a:cs typeface="Gill Sans Light" charset="0"/>
              </a:rPr>
              <a:t> </a:t>
            </a:r>
            <a:r>
              <a:rPr lang="en-US" altLang="zh-CN" dirty="0">
                <a:solidFill>
                  <a:schemeClr val="accent1"/>
                </a:solidFill>
                <a:latin typeface="Gill Sans Light" charset="0"/>
                <a:ea typeface="Gill Sans Light" charset="0"/>
                <a:cs typeface="Gill Sans Light" charset="0"/>
              </a:rPr>
              <a:t>estimation</a:t>
            </a:r>
            <a:r>
              <a:rPr lang="zh-CN" altLang="en-US" dirty="0">
                <a:solidFill>
                  <a:schemeClr val="accent1"/>
                </a:solidFill>
                <a:latin typeface="Gill Sans Light" charset="0"/>
                <a:ea typeface="Gill Sans Light" charset="0"/>
                <a:cs typeface="Gill Sans Light" charset="0"/>
              </a:rPr>
              <a:t> </a:t>
            </a:r>
            <a:r>
              <a:rPr lang="en-US" altLang="zh-CN" dirty="0">
                <a:solidFill>
                  <a:schemeClr val="accent1"/>
                </a:solidFill>
                <a:latin typeface="Gill Sans Light" charset="0"/>
                <a:ea typeface="Gill Sans Light" charset="0"/>
                <a:cs typeface="Gill Sans Light" charset="0"/>
              </a:rPr>
              <a:t>update</a:t>
            </a:r>
            <a:endParaRPr lang="en-US" dirty="0">
              <a:solidFill>
                <a:schemeClr val="accent1"/>
              </a:solidFill>
              <a:latin typeface="Gill Sans Light" charset="0"/>
              <a:ea typeface="Gill Sans Light" charset="0"/>
              <a:cs typeface="Gill Sans Light" charset="0"/>
            </a:endParaRPr>
          </a:p>
        </p:txBody>
      </p:sp>
      <p:grpSp>
        <p:nvGrpSpPr>
          <p:cNvPr id="140" name="Group 139"/>
          <p:cNvGrpSpPr/>
          <p:nvPr/>
        </p:nvGrpSpPr>
        <p:grpSpPr>
          <a:xfrm>
            <a:off x="1906615" y="3707919"/>
            <a:ext cx="2878492" cy="2463499"/>
            <a:chOff x="1531321" y="3012313"/>
            <a:chExt cx="3398541" cy="2905597"/>
          </a:xfrm>
        </p:grpSpPr>
        <p:pic>
          <p:nvPicPr>
            <p:cNvPr id="141" name="Picture 140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31321" y="3123057"/>
              <a:ext cx="3398541" cy="2352836"/>
            </a:xfrm>
            <a:prstGeom prst="rect">
              <a:avLst/>
            </a:prstGeom>
          </p:spPr>
        </p:pic>
        <p:sp>
          <p:nvSpPr>
            <p:cNvPr id="142" name="TextBox 141"/>
            <p:cNvSpPr txBox="1"/>
            <p:nvPr/>
          </p:nvSpPr>
          <p:spPr>
            <a:xfrm>
              <a:off x="2369593" y="3012313"/>
              <a:ext cx="1263878" cy="658433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en-US"/>
            </a:p>
          </p:txBody>
        </p:sp>
        <p:pic>
          <p:nvPicPr>
            <p:cNvPr id="143" name="Picture 14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9055" y="5518255"/>
              <a:ext cx="241708" cy="366528"/>
            </a:xfrm>
            <a:prstGeom prst="rect">
              <a:avLst/>
            </a:prstGeom>
          </p:spPr>
        </p:pic>
        <p:pic>
          <p:nvPicPr>
            <p:cNvPr id="144" name="Picture 8" descr="Image result for soccer playe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592321" y="5562518"/>
              <a:ext cx="266176" cy="35539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5" name="Picture 144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97425" y="5562518"/>
              <a:ext cx="304100" cy="308784"/>
            </a:xfrm>
            <a:prstGeom prst="rect">
              <a:avLst/>
            </a:prstGeom>
          </p:spPr>
        </p:pic>
        <p:sp>
          <p:nvSpPr>
            <p:cNvPr id="146" name="TextBox 145"/>
            <p:cNvSpPr txBox="1"/>
            <p:nvPr/>
          </p:nvSpPr>
          <p:spPr>
            <a:xfrm>
              <a:off x="3352379" y="5501970"/>
              <a:ext cx="5821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mr-IN" altLang="zh-CN" dirty="0"/>
                <a:t>…</a:t>
              </a:r>
              <a:endParaRPr lang="en-US" dirty="0"/>
            </a:p>
          </p:txBody>
        </p:sp>
        <p:pic>
          <p:nvPicPr>
            <p:cNvPr id="147" name="Picture 2" descr="mage result for robot icon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63561" y="3138295"/>
              <a:ext cx="827242" cy="82724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8" name="Rectangle 147"/>
          <p:cNvSpPr/>
          <p:nvPr/>
        </p:nvSpPr>
        <p:spPr>
          <a:xfrm>
            <a:off x="3719475" y="3838306"/>
            <a:ext cx="989474" cy="649563"/>
          </a:xfrm>
          <a:prstGeom prst="rect">
            <a:avLst/>
          </a:prstGeom>
          <a:noFill/>
          <a:ln>
            <a:solidFill>
              <a:schemeClr val="accent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Rounded Rectangle 148"/>
          <p:cNvSpPr/>
          <p:nvPr/>
        </p:nvSpPr>
        <p:spPr>
          <a:xfrm>
            <a:off x="1731981" y="3754234"/>
            <a:ext cx="3128024" cy="2597909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0" name="Picture 2" descr="mage result for robot ic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8190" y="3731937"/>
            <a:ext cx="700656" cy="701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1" name="Picture 2" descr="mage result for robot ic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4896" y="3687957"/>
            <a:ext cx="700656" cy="701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2" name="Picture 15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8965" y="3292275"/>
            <a:ext cx="300699" cy="349395"/>
          </a:xfrm>
          <a:prstGeom prst="rect">
            <a:avLst/>
          </a:prstGeom>
        </p:spPr>
      </p:pic>
      <p:pic>
        <p:nvPicPr>
          <p:cNvPr id="153" name="Picture 15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2235" y="3339402"/>
            <a:ext cx="256363" cy="279669"/>
          </a:xfrm>
          <a:prstGeom prst="rect">
            <a:avLst/>
          </a:prstGeom>
        </p:spPr>
      </p:pic>
      <p:cxnSp>
        <p:nvCxnSpPr>
          <p:cNvPr id="154" name="Straight Connector 153"/>
          <p:cNvCxnSpPr/>
          <p:nvPr/>
        </p:nvCxnSpPr>
        <p:spPr>
          <a:xfrm flipH="1">
            <a:off x="4490079" y="3297353"/>
            <a:ext cx="1227552" cy="45830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Connector 154"/>
          <p:cNvCxnSpPr/>
          <p:nvPr/>
        </p:nvCxnSpPr>
        <p:spPr>
          <a:xfrm>
            <a:off x="6033927" y="3319771"/>
            <a:ext cx="296649" cy="4344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Connector 155"/>
          <p:cNvCxnSpPr>
            <a:stCxn id="106" idx="0"/>
          </p:cNvCxnSpPr>
          <p:nvPr/>
        </p:nvCxnSpPr>
        <p:spPr>
          <a:xfrm>
            <a:off x="6339315" y="3292275"/>
            <a:ext cx="2705926" cy="62540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/>
          <p:cNvCxnSpPr/>
          <p:nvPr/>
        </p:nvCxnSpPr>
        <p:spPr>
          <a:xfrm>
            <a:off x="6451184" y="3254271"/>
            <a:ext cx="3893712" cy="51719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TextBox 157"/>
          <p:cNvSpPr txBox="1"/>
          <p:nvPr/>
        </p:nvSpPr>
        <p:spPr>
          <a:xfrm>
            <a:off x="1344109" y="2128584"/>
            <a:ext cx="37807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altLang="zh-CN" dirty="0"/>
              <a:t>Adaptively</a:t>
            </a:r>
            <a:r>
              <a:rPr lang="zh-CN" altLang="en-US" dirty="0"/>
              <a:t> </a:t>
            </a:r>
            <a:r>
              <a:rPr lang="en-US" altLang="zh-CN" dirty="0"/>
              <a:t>creates</a:t>
            </a:r>
            <a:r>
              <a:rPr lang="zh-CN" altLang="en-US" dirty="0"/>
              <a:t> </a:t>
            </a:r>
            <a:r>
              <a:rPr lang="en-US" altLang="zh-CN" dirty="0"/>
              <a:t>new</a:t>
            </a:r>
            <a:r>
              <a:rPr lang="zh-CN" altLang="en-US" dirty="0"/>
              <a:t> </a:t>
            </a:r>
            <a:r>
              <a:rPr lang="en-US" altLang="zh-CN" dirty="0"/>
              <a:t>learners</a:t>
            </a:r>
            <a:endParaRPr lang="zh-CN" altLang="en-US" dirty="0"/>
          </a:p>
          <a:p>
            <a:pPr marL="285750" indent="-285750">
              <a:buFont typeface="Arial" charset="0"/>
              <a:buChar char="•"/>
            </a:pPr>
            <a:r>
              <a:rPr lang="en-US" altLang="zh-CN" dirty="0"/>
              <a:t>Monitors</a:t>
            </a:r>
            <a:r>
              <a:rPr lang="zh-CN" altLang="en-US" dirty="0"/>
              <a:t> </a:t>
            </a:r>
            <a:r>
              <a:rPr lang="en-US" altLang="zh-CN" dirty="0"/>
              <a:t>the</a:t>
            </a:r>
            <a:r>
              <a:rPr lang="zh-CN" altLang="en-US" dirty="0"/>
              <a:t> </a:t>
            </a:r>
            <a:r>
              <a:rPr lang="en-US" altLang="zh-CN" dirty="0"/>
              <a:t>prediction</a:t>
            </a:r>
            <a:r>
              <a:rPr lang="zh-CN" altLang="en-US" dirty="0"/>
              <a:t> </a:t>
            </a:r>
            <a:r>
              <a:rPr lang="en-US" altLang="zh-CN" dirty="0"/>
              <a:t>quality</a:t>
            </a:r>
            <a:r>
              <a:rPr lang="zh-CN" altLang="en-US" dirty="0"/>
              <a:t> </a:t>
            </a:r>
            <a:r>
              <a:rPr lang="en-US" altLang="zh-CN" dirty="0"/>
              <a:t>of</a:t>
            </a:r>
            <a:r>
              <a:rPr lang="zh-CN" altLang="en-US" dirty="0"/>
              <a:t> </a:t>
            </a:r>
            <a:r>
              <a:rPr lang="en-US" altLang="zh-CN" dirty="0"/>
              <a:t>each</a:t>
            </a:r>
            <a:r>
              <a:rPr lang="zh-CN" altLang="en-US" dirty="0"/>
              <a:t> </a:t>
            </a:r>
            <a:r>
              <a:rPr lang="en-US" altLang="zh-CN" dirty="0"/>
              <a:t>learner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/>
              <a:t>Selects a learner according to each learner’s ‘badness’</a:t>
            </a:r>
          </a:p>
        </p:txBody>
      </p:sp>
      <p:sp>
        <p:nvSpPr>
          <p:cNvPr id="159" name="TextBox 158"/>
          <p:cNvSpPr txBox="1"/>
          <p:nvPr/>
        </p:nvSpPr>
        <p:spPr>
          <a:xfrm>
            <a:off x="924243" y="1563876"/>
            <a:ext cx="51096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2800" dirty="0" err="1"/>
              <a:t>dLinUCB</a:t>
            </a:r>
            <a:r>
              <a:rPr lang="en-US" sz="2800" dirty="0"/>
              <a:t> [</a:t>
            </a:r>
            <a:r>
              <a:rPr lang="en-US" altLang="zh-CN" sz="2800" dirty="0"/>
              <a:t>WNW18</a:t>
            </a:r>
            <a:r>
              <a:rPr lang="en-US" sz="2800" dirty="0"/>
              <a:t>]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1246491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" grpId="0" animBg="1"/>
      <p:bldP spid="117" grpId="0" animBg="1"/>
      <p:bldP spid="121" grpId="0"/>
      <p:bldP spid="128" grpId="0"/>
      <p:bldP spid="134" grpId="0"/>
      <p:bldP spid="135" grpId="0" animBg="1"/>
      <p:bldP spid="136" grpId="0" animBg="1"/>
      <p:bldP spid="137" grpId="0" animBg="1"/>
      <p:bldP spid="138" grpId="0"/>
      <p:bldP spid="139" grpId="0"/>
      <p:bldP spid="148" grpId="0" animBg="1"/>
      <p:bldP spid="14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Classical exploration strategies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Random exploration</a:t>
            </a:r>
          </a:p>
          <a:p>
            <a:r>
              <a:rPr lang="en-US" dirty="0"/>
              <a:t>Optimism in the face of uncertainty</a:t>
            </a:r>
          </a:p>
          <a:p>
            <a:r>
              <a:rPr lang="en-US" dirty="0"/>
              <a:t>Posterior sampling</a:t>
            </a:r>
          </a:p>
          <a:p>
            <a:r>
              <a:rPr lang="en-US" dirty="0"/>
              <a:t>Perturbation-based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675DA6-09A5-4603-985B-62A0433927C4}" type="slidenum">
              <a:rPr lang="en-US" smtClean="0"/>
              <a:t>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</p:spTree>
    <p:extLst>
      <p:ext uri="{BB962C8B-B14F-4D97-AF65-F5344CB8AC3E}">
        <p14:creationId xmlns:p14="http://schemas.microsoft.com/office/powerpoint/2010/main" val="4096894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Warning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Turbulence ahead!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7</a:t>
            </a:fld>
            <a:endParaRPr lang="en-US"/>
          </a:p>
        </p:txBody>
      </p:sp>
      <p:pic>
        <p:nvPicPr>
          <p:cNvPr id="1026" name="Picture 2" descr="Turbulence is a normal part of flying — here's how to ease your fears -  National | Globalnews.c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636" y="2505163"/>
            <a:ext cx="638175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26033D3-08B5-B3D2-3A19-66D16CD7BD34}"/>
              </a:ext>
            </a:extLst>
          </p:cNvPr>
          <p:cNvSpPr txBox="1"/>
          <p:nvPr/>
        </p:nvSpPr>
        <p:spPr>
          <a:xfrm>
            <a:off x="1073426" y="1459855"/>
            <a:ext cx="1987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 lot of math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7DE68C-BEEC-0BAE-BE3E-5709918719E1}"/>
              </a:ext>
            </a:extLst>
          </p:cNvPr>
          <p:cNvCxnSpPr>
            <a:cxnSpLocks/>
          </p:cNvCxnSpPr>
          <p:nvPr/>
        </p:nvCxnSpPr>
        <p:spPr>
          <a:xfrm>
            <a:off x="1133061" y="2067339"/>
            <a:ext cx="164592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9361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8BA6D6-B01B-BE33-278A-3F968E5F7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Random exploration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DE27A0-6448-A9A8-0FA0-42EBD41211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Explore-then-commit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220108-E03D-8DF8-CFA2-57D04F82C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34B907-EA6B-B2D8-4BDA-40388D254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CA36A2-5D1F-6290-6617-C464A09C2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8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115A1A-7D74-DF44-877B-02B9FF8A562D}"/>
                  </a:ext>
                </a:extLst>
              </p:cNvPr>
              <p:cNvSpPr txBox="1"/>
              <p:nvPr/>
            </p:nvSpPr>
            <p:spPr>
              <a:xfrm>
                <a:off x="2597727" y="2507903"/>
                <a:ext cx="7374082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+mj-lt"/>
                  <a:buAutoNum type="arabicPeriod"/>
                </a:pPr>
                <a:r>
                  <a:rPr lang="en-US" sz="2800" dirty="0"/>
                  <a:t>Choose each action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US" sz="2800" dirty="0"/>
                  <a:t> times</a:t>
                </a:r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sz="2800" dirty="0"/>
                  <a:t>Find the empirically best action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latin typeface="Cambria Math" panose="02040503050406030204" pitchFamily="18" charset="0"/>
                      </a:rPr>
                      <m:t>𝐼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∈</m:t>
                    </m:r>
                    <m:r>
                      <m:rPr>
                        <m:lit/>
                      </m:rPr>
                      <a:rPr lang="en-US" sz="2800" b="0" i="1" dirty="0" smtClean="0">
                        <a:latin typeface="Cambria Math" panose="02040503050406030204" pitchFamily="18" charset="0"/>
                      </a:rPr>
                      <m:t>{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1,2,…,</m:t>
                    </m:r>
                    <m:r>
                      <a:rPr lang="en-US" sz="2800" b="0" i="1" dirty="0" smtClean="0">
                        <a:latin typeface="Cambria Math" panose="02040503050406030204" pitchFamily="18" charset="0"/>
                      </a:rPr>
                      <m:t>𝐾</m:t>
                    </m:r>
                    <m:r>
                      <m:rPr>
                        <m:lit/>
                      </m:rPr>
                      <a:rPr lang="en-US" sz="2800" b="0" i="1" dirty="0" smtClean="0">
                        <a:latin typeface="Cambria Math" panose="02040503050406030204" pitchFamily="18" charset="0"/>
                      </a:rPr>
                      <m:t>}</m:t>
                    </m:r>
                  </m:oMath>
                </a14:m>
                <a:endParaRPr lang="en-US" sz="2800" dirty="0"/>
              </a:p>
              <a:p>
                <a:pPr marL="342900" indent="-342900">
                  <a:buFont typeface="+mj-lt"/>
                  <a:buAutoNum type="arabicPeriod"/>
                </a:pPr>
                <a:r>
                  <a:rPr lang="en-US" sz="2800" dirty="0"/>
                  <a:t>Choose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𝐼</m:t>
                    </m:r>
                  </m:oMath>
                </a14:m>
                <a:r>
                  <a:rPr lang="en-US" sz="2800" dirty="0"/>
                  <a:t> for all remaining rounds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F115A1A-7D74-DF44-877B-02B9FF8A56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7727" y="2507903"/>
                <a:ext cx="7374082" cy="1384995"/>
              </a:xfrm>
              <a:prstGeom prst="rect">
                <a:avLst/>
              </a:prstGeom>
              <a:blipFill>
                <a:blip r:embed="rId2"/>
                <a:stretch>
                  <a:fillRect l="-1718" t="-5455" b="-1181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06DE28ED-2B12-4E30-E260-4F1E018A65B7}"/>
              </a:ext>
            </a:extLst>
          </p:cNvPr>
          <p:cNvGrpSpPr/>
          <p:nvPr/>
        </p:nvGrpSpPr>
        <p:grpSpPr>
          <a:xfrm>
            <a:off x="3937252" y="4288135"/>
            <a:ext cx="4124362" cy="1148767"/>
            <a:chOff x="3937252" y="4288135"/>
            <a:chExt cx="4124362" cy="114876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81580B3-6352-FACD-EDAB-32C14333F182}"/>
                </a:ext>
              </a:extLst>
            </p:cNvPr>
            <p:cNvSpPr txBox="1"/>
            <p:nvPr/>
          </p:nvSpPr>
          <p:spPr>
            <a:xfrm>
              <a:off x="5193723" y="4600909"/>
              <a:ext cx="286789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FF0000"/>
                  </a:solidFill>
                </a:rPr>
                <a:t>Regret?</a:t>
              </a:r>
            </a:p>
          </p:txBody>
        </p:sp>
        <p:pic>
          <p:nvPicPr>
            <p:cNvPr id="2053" name="Picture 5" descr="Machado: Regrets, have you had a few? Perhaps too many to mention? |  Healthing.ca">
              <a:extLst>
                <a:ext uri="{FF2B5EF4-FFF2-40B4-BE49-F238E27FC236}">
                  <a16:creationId xmlns:a16="http://schemas.microsoft.com/office/drawing/2014/main" id="{10239725-16E1-037E-5855-4388B2566A6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367" r="13285"/>
            <a:stretch/>
          </p:blipFill>
          <p:spPr bwMode="auto">
            <a:xfrm>
              <a:off x="3937252" y="4288135"/>
              <a:ext cx="1112729" cy="114876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04C84609-ED6A-E9EA-9AC0-BDAA57803150}"/>
              </a:ext>
            </a:extLst>
          </p:cNvPr>
          <p:cNvGrpSpPr/>
          <p:nvPr/>
        </p:nvGrpSpPr>
        <p:grpSpPr>
          <a:xfrm>
            <a:off x="7096991" y="1825625"/>
            <a:ext cx="4256808" cy="1686502"/>
            <a:chOff x="7096991" y="1825625"/>
            <a:chExt cx="4256808" cy="1686502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C6D7425-6EDC-8742-9B34-B7F571748BF7}"/>
                </a:ext>
              </a:extLst>
            </p:cNvPr>
            <p:cNvSpPr txBox="1"/>
            <p:nvPr/>
          </p:nvSpPr>
          <p:spPr>
            <a:xfrm>
              <a:off x="7938654" y="1825625"/>
              <a:ext cx="341514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solidFill>
                    <a:srgbClr val="FF0000"/>
                  </a:solidFill>
                </a:rPr>
                <a:t>What’s the probability we made a WRONG choice here?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DFD8AA0D-7661-F1D9-D0E7-1B11CD2A60A6}"/>
                </a:ext>
              </a:extLst>
            </p:cNvPr>
            <p:cNvCxnSpPr>
              <a:cxnSpLocks/>
              <a:stCxn id="11" idx="1"/>
            </p:cNvCxnSpPr>
            <p:nvPr/>
          </p:nvCxnSpPr>
          <p:spPr>
            <a:xfrm flipH="1">
              <a:off x="7096991" y="2179568"/>
              <a:ext cx="841663" cy="532459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43B3A8A0-0B7B-629E-AD73-10FCF1356D63}"/>
                </a:ext>
              </a:extLst>
            </p:cNvPr>
            <p:cNvCxnSpPr>
              <a:cxnSpLocks/>
              <a:stCxn id="11" idx="1"/>
            </p:cNvCxnSpPr>
            <p:nvPr/>
          </p:nvCxnSpPr>
          <p:spPr>
            <a:xfrm flipH="1">
              <a:off x="7517823" y="2179568"/>
              <a:ext cx="420831" cy="1332559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842287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B9300-AA53-999E-760B-99342093DD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secret: tail bounds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002AEE-1565-C319-8B07-9228BE0617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How far can a random variable get away from its expectation?</a:t>
            </a:r>
          </a:p>
          <a:p>
            <a:pPr lvl="1"/>
            <a:r>
              <a:rPr lang="en-US" dirty="0"/>
              <a:t>As far as it can?</a:t>
            </a:r>
          </a:p>
          <a:p>
            <a:pPr lvl="1"/>
            <a:r>
              <a:rPr lang="en-US" dirty="0"/>
              <a:t>But how about its corresponding </a:t>
            </a:r>
          </a:p>
          <a:p>
            <a:pPr marL="457200" lvl="1" indent="0">
              <a:buNone/>
            </a:pPr>
            <a:r>
              <a:rPr lang="en-US" dirty="0"/>
              <a:t>    probability?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37FEBC-8075-B151-0B28-E1FB9FF2E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CS@THU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16102D-97B1-842A-667D-6904AEA3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RL2025-Fall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5A21D8-3A65-DA21-28BE-616C52F12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B2FE41-6F7E-4506-AABC-77DAB6E9C228}" type="slidenum">
              <a:rPr lang="en-US" smtClean="0"/>
              <a:t>9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C6AA4A-0213-ED98-47CC-BC06AC2105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7085" y="2605377"/>
            <a:ext cx="4996827" cy="357158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B082A40-2F0E-DE6B-D433-9208B36B93CF}"/>
              </a:ext>
            </a:extLst>
          </p:cNvPr>
          <p:cNvSpPr txBox="1"/>
          <p:nvPr/>
        </p:nvSpPr>
        <p:spPr>
          <a:xfrm>
            <a:off x="9206140" y="3059668"/>
            <a:ext cx="2307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Key: finite variance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83C7E55-EBDF-DB64-0B1E-AAE4885FB0A6}"/>
              </a:ext>
            </a:extLst>
          </p:cNvPr>
          <p:cNvGrpSpPr/>
          <p:nvPr/>
        </p:nvGrpSpPr>
        <p:grpSpPr>
          <a:xfrm>
            <a:off x="6765622" y="5506655"/>
            <a:ext cx="4588179" cy="506668"/>
            <a:chOff x="2354781" y="5725886"/>
            <a:chExt cx="4588179" cy="506668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5E43AEC7-9541-AA3A-A4E2-D9DC390220BE}"/>
                </a:ext>
              </a:extLst>
            </p:cNvPr>
            <p:cNvSpPr/>
            <p:nvPr/>
          </p:nvSpPr>
          <p:spPr>
            <a:xfrm>
              <a:off x="2354781" y="5725886"/>
              <a:ext cx="840523" cy="489857"/>
            </a:xfrm>
            <a:prstGeom prst="rect">
              <a:avLst/>
            </a:prstGeom>
            <a:solidFill>
              <a:srgbClr val="7030A0">
                <a:alpha val="33000"/>
              </a:srgbClr>
            </a:solidFill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A712E1D-838B-AA88-DC44-BC4C3A1BE849}"/>
                </a:ext>
              </a:extLst>
            </p:cNvPr>
            <p:cNvSpPr/>
            <p:nvPr/>
          </p:nvSpPr>
          <p:spPr>
            <a:xfrm>
              <a:off x="6102437" y="5742697"/>
              <a:ext cx="840523" cy="489857"/>
            </a:xfrm>
            <a:prstGeom prst="rect">
              <a:avLst/>
            </a:prstGeom>
            <a:solidFill>
              <a:srgbClr val="7030A0">
                <a:alpha val="33000"/>
              </a:srgbClr>
            </a:solidFill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9010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3765</TotalTime>
  <Words>3231</Words>
  <Application>Microsoft Macintosh PowerPoint</Application>
  <PresentationFormat>Widescreen</PresentationFormat>
  <Paragraphs>617</Paragraphs>
  <Slides>53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1" baseType="lpstr">
      <vt:lpstr>Arial</vt:lpstr>
      <vt:lpstr>Calibri</vt:lpstr>
      <vt:lpstr>Calibri Light</vt:lpstr>
      <vt:lpstr>Cambria Math</vt:lpstr>
      <vt:lpstr>Gill Sans</vt:lpstr>
      <vt:lpstr>Gill Sans Light</vt:lpstr>
      <vt:lpstr>Wingdings</vt:lpstr>
      <vt:lpstr>Office Theme</vt:lpstr>
      <vt:lpstr>Multi-Armed Bandits</vt:lpstr>
      <vt:lpstr>Outline</vt:lpstr>
      <vt:lpstr>Problem formulation</vt:lpstr>
      <vt:lpstr>Discussion </vt:lpstr>
      <vt:lpstr>Discussion </vt:lpstr>
      <vt:lpstr>Classical exploration strategies</vt:lpstr>
      <vt:lpstr>Warning</vt:lpstr>
      <vt:lpstr>Random exploration</vt:lpstr>
      <vt:lpstr>Key secret: tail bounds</vt:lpstr>
      <vt:lpstr>Tail bounds</vt:lpstr>
      <vt:lpstr>Bounding the probabilities</vt:lpstr>
      <vt:lpstr>Hoeffding’s inequality</vt:lpstr>
      <vt:lpstr>Regret analysis for explore-then-commit</vt:lpstr>
      <vt:lpstr>Regret analysis for explore-then-commit</vt:lpstr>
      <vt:lpstr>Explore-exploit dilemma</vt:lpstr>
      <vt:lpstr>What makes the problem difficult?</vt:lpstr>
      <vt:lpstr>What makes the problem difficult?</vt:lpstr>
      <vt:lpstr>Limitations</vt:lpstr>
      <vt:lpstr>Random exploration</vt:lpstr>
      <vt:lpstr>Random exploration</vt:lpstr>
      <vt:lpstr>Optimism principle</vt:lpstr>
      <vt:lpstr>Optimism in the face of uncertainty</vt:lpstr>
      <vt:lpstr>Regret of UCB</vt:lpstr>
      <vt:lpstr>Regret of UCB</vt:lpstr>
      <vt:lpstr>Regret of UCB: 2-arm version</vt:lpstr>
      <vt:lpstr>Regret of UCB (proof sketch)</vt:lpstr>
      <vt:lpstr>Using the language of RL</vt:lpstr>
      <vt:lpstr>Let’s get into the real world</vt:lpstr>
      <vt:lpstr>Problem formulation</vt:lpstr>
      <vt:lpstr>Optimism in the face of uncertainty</vt:lpstr>
      <vt:lpstr>Visualization of contextual bandits</vt:lpstr>
      <vt:lpstr>General problem formulation</vt:lpstr>
      <vt:lpstr>Posterior sampling</vt:lpstr>
      <vt:lpstr>Perturbation-based</vt:lpstr>
      <vt:lpstr>Perturbation-based</vt:lpstr>
      <vt:lpstr>Advanced bandit problems</vt:lpstr>
      <vt:lpstr>A design question</vt:lpstr>
      <vt:lpstr>Recap: optimism in the face of uncertainty</vt:lpstr>
      <vt:lpstr>Recap: posterior sampling</vt:lpstr>
      <vt:lpstr>Recap: perturbation-based</vt:lpstr>
      <vt:lpstr>Collaborative bandit learning </vt:lpstr>
      <vt:lpstr>Collaborative bandit learning </vt:lpstr>
      <vt:lpstr>Online clustering</vt:lpstr>
      <vt:lpstr>Fairness concerns</vt:lpstr>
      <vt:lpstr>FairUCB [JKMR16]</vt:lpstr>
      <vt:lpstr>Takeaways </vt:lpstr>
      <vt:lpstr>References I</vt:lpstr>
      <vt:lpstr>References II</vt:lpstr>
      <vt:lpstr>References III</vt:lpstr>
      <vt:lpstr>Non-stationary bandits</vt:lpstr>
      <vt:lpstr>Non-stationarity</vt:lpstr>
      <vt:lpstr>PowerPoint Presentation</vt:lpstr>
      <vt:lpstr>CB based online change detection</vt:lpstr>
    </vt:vector>
  </TitlesOfParts>
  <Company>University of Virginia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Reinforcement Learning</dc:title>
  <dc:creator>wang hongning</dc:creator>
  <cp:lastModifiedBy>hongning wang</cp:lastModifiedBy>
  <cp:revision>48</cp:revision>
  <dcterms:created xsi:type="dcterms:W3CDTF">2020-08-23T01:06:06Z</dcterms:created>
  <dcterms:modified xsi:type="dcterms:W3CDTF">2025-10-24T07:01:49Z</dcterms:modified>
</cp:coreProperties>
</file>